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.xml" ContentType="application/vnd.openxmlformats-officedocument.presentationml.notesSlide+xml"/>
  <Override PartName="/ppt/charts/chart14.xml" ContentType="application/vnd.openxmlformats-officedocument.drawingml.chart+xml"/>
  <Override PartName="/ppt/notesSlides/notesSlide2.xml" ContentType="application/vnd.openxmlformats-officedocument.presentationml.notesSlide+xml"/>
  <Override PartName="/ppt/charts/chart15.xml" ContentType="application/vnd.openxmlformats-officedocument.drawingml.chart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notesSlides/notesSlide5.xml" ContentType="application/vnd.openxmlformats-officedocument.presentationml.notesSlide+xml"/>
  <Override PartName="/ppt/charts/chart18.xml" ContentType="application/vnd.openxmlformats-officedocument.drawingml.chart+xml"/>
  <Override PartName="/ppt/notesSlides/notesSlide6.xml" ContentType="application/vnd.openxmlformats-officedocument.presentationml.notesSlide+xml"/>
  <Override PartName="/ppt/charts/chart19.xml" ContentType="application/vnd.openxmlformats-officedocument.drawingml.chart+xml"/>
  <Override PartName="/ppt/notesSlides/notesSlide7.xml" ContentType="application/vnd.openxmlformats-officedocument.presentationml.notesSlide+xml"/>
  <Override PartName="/ppt/charts/chart20.xml" ContentType="application/vnd.openxmlformats-officedocument.drawingml.chart+xml"/>
  <Override PartName="/ppt/notesSlides/notesSlide8.xml" ContentType="application/vnd.openxmlformats-officedocument.presentationml.notesSlide+xml"/>
  <Override PartName="/ppt/charts/chart21.xml" ContentType="application/vnd.openxmlformats-officedocument.drawingml.chart+xml"/>
  <Override PartName="/ppt/notesSlides/notesSlide9.xml" ContentType="application/vnd.openxmlformats-officedocument.presentationml.notesSlide+xml"/>
  <Override PartName="/ppt/charts/chart22.xml" ContentType="application/vnd.openxmlformats-officedocument.drawingml.chart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notesSlides/notesSlide11.xml" ContentType="application/vnd.openxmlformats-officedocument.presentationml.notesSlide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2"/>
  </p:notesMasterIdLst>
  <p:sldIdLst>
    <p:sldId id="277" r:id="rId2"/>
    <p:sldId id="278" r:id="rId3"/>
    <p:sldId id="279" r:id="rId4"/>
    <p:sldId id="288" r:id="rId5"/>
    <p:sldId id="257" r:id="rId6"/>
    <p:sldId id="258" r:id="rId7"/>
    <p:sldId id="259" r:id="rId8"/>
    <p:sldId id="260" r:id="rId9"/>
    <p:sldId id="261" r:id="rId10"/>
    <p:sldId id="262" r:id="rId11"/>
    <p:sldId id="280" r:id="rId12"/>
    <p:sldId id="281" r:id="rId13"/>
    <p:sldId id="282" r:id="rId14"/>
    <p:sldId id="283" r:id="rId15"/>
    <p:sldId id="284" r:id="rId16"/>
    <p:sldId id="286" r:id="rId17"/>
    <p:sldId id="287" r:id="rId18"/>
    <p:sldId id="285" r:id="rId19"/>
    <p:sldId id="264" r:id="rId20"/>
    <p:sldId id="265" r:id="rId21"/>
    <p:sldId id="266" r:id="rId22"/>
    <p:sldId id="268" r:id="rId23"/>
    <p:sldId id="269" r:id="rId24"/>
    <p:sldId id="267" r:id="rId25"/>
    <p:sldId id="270" r:id="rId26"/>
    <p:sldId id="275" r:id="rId27"/>
    <p:sldId id="271" r:id="rId28"/>
    <p:sldId id="273" r:id="rId29"/>
    <p:sldId id="274" r:id="rId30"/>
    <p:sldId id="289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6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891</c:v>
                </c:pt>
                <c:pt idx="1">
                  <c:v>1138</c:v>
                </c:pt>
                <c:pt idx="2">
                  <c:v>1220</c:v>
                </c:pt>
                <c:pt idx="3">
                  <c:v>1155</c:v>
                </c:pt>
                <c:pt idx="4">
                  <c:v>985</c:v>
                </c:pt>
                <c:pt idx="5">
                  <c:v>939</c:v>
                </c:pt>
                <c:pt idx="6">
                  <c:v>827</c:v>
                </c:pt>
                <c:pt idx="7">
                  <c:v>768</c:v>
                </c:pt>
                <c:pt idx="8">
                  <c:v>820</c:v>
                </c:pt>
                <c:pt idx="9">
                  <c:v>722</c:v>
                </c:pt>
                <c:pt idx="10">
                  <c:v>732</c:v>
                </c:pt>
                <c:pt idx="11">
                  <c:v>645</c:v>
                </c:pt>
                <c:pt idx="12">
                  <c:v>638</c:v>
                </c:pt>
                <c:pt idx="13">
                  <c:v>577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Ustalona trzeźwość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645</c:v>
                </c:pt>
                <c:pt idx="1">
                  <c:v>795</c:v>
                </c:pt>
                <c:pt idx="2">
                  <c:v>855</c:v>
                </c:pt>
                <c:pt idx="3">
                  <c:v>789</c:v>
                </c:pt>
                <c:pt idx="4">
                  <c:v>659</c:v>
                </c:pt>
                <c:pt idx="5">
                  <c:v>609</c:v>
                </c:pt>
                <c:pt idx="6">
                  <c:v>569</c:v>
                </c:pt>
                <c:pt idx="7">
                  <c:v>550</c:v>
                </c:pt>
                <c:pt idx="8">
                  <c:v>555</c:v>
                </c:pt>
                <c:pt idx="9">
                  <c:v>509</c:v>
                </c:pt>
                <c:pt idx="10">
                  <c:v>499</c:v>
                </c:pt>
                <c:pt idx="11">
                  <c:v>413</c:v>
                </c:pt>
                <c:pt idx="12">
                  <c:v>443</c:v>
                </c:pt>
                <c:pt idx="13">
                  <c:v>361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Pod wpływem alkoholu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Arkusz1!$D$2:$D$15</c:f>
              <c:numCache>
                <c:formatCode>General</c:formatCode>
                <c:ptCount val="14"/>
                <c:pt idx="0">
                  <c:v>480</c:v>
                </c:pt>
                <c:pt idx="1">
                  <c:v>589</c:v>
                </c:pt>
                <c:pt idx="2">
                  <c:v>623</c:v>
                </c:pt>
                <c:pt idx="3">
                  <c:v>571</c:v>
                </c:pt>
                <c:pt idx="4">
                  <c:v>487</c:v>
                </c:pt>
                <c:pt idx="5">
                  <c:v>438</c:v>
                </c:pt>
                <c:pt idx="6">
                  <c:v>404</c:v>
                </c:pt>
                <c:pt idx="7">
                  <c:v>431</c:v>
                </c:pt>
                <c:pt idx="8">
                  <c:v>439</c:v>
                </c:pt>
                <c:pt idx="9">
                  <c:v>413</c:v>
                </c:pt>
                <c:pt idx="10">
                  <c:v>400</c:v>
                </c:pt>
                <c:pt idx="11">
                  <c:v>318</c:v>
                </c:pt>
                <c:pt idx="12">
                  <c:v>359</c:v>
                </c:pt>
                <c:pt idx="13">
                  <c:v>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20"/>
        <c:axId val="181643960"/>
        <c:axId val="181644352"/>
      </c:barChart>
      <c:catAx>
        <c:axId val="18164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644352"/>
        <c:crosses val="autoZero"/>
        <c:auto val="1"/>
        <c:lblAlgn val="ctr"/>
        <c:lblOffset val="100"/>
        <c:noMultiLvlLbl val="0"/>
      </c:catAx>
      <c:valAx>
        <c:axId val="18164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643960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25400">
      <a:solidFill>
        <a:schemeClr val="tx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Spożycie alkoholu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Arkusz1!$A$2:$A$22</c:f>
              <c:strCache>
                <c:ptCount val="21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Dania</c:v>
                </c:pt>
                <c:pt idx="11">
                  <c:v>Chorwacja</c:v>
                </c:pt>
                <c:pt idx="12">
                  <c:v>Francja </c:v>
                </c:pt>
                <c:pt idx="13">
                  <c:v>Finlandia</c:v>
                </c:pt>
                <c:pt idx="14">
                  <c:v>Belgia</c:v>
                </c:pt>
                <c:pt idx="15">
                  <c:v>Bułgaria</c:v>
                </c:pt>
                <c:pt idx="16">
                  <c:v>Szwajcaria</c:v>
                </c:pt>
                <c:pt idx="17">
                  <c:v>Holandia</c:v>
                </c:pt>
                <c:pt idx="18">
                  <c:v>Włochy</c:v>
                </c:pt>
                <c:pt idx="19">
                  <c:v>Szwecja</c:v>
                </c:pt>
                <c:pt idx="20">
                  <c:v>Norwegia</c:v>
                </c:pt>
              </c:strCache>
            </c:strRef>
          </c:cat>
          <c:val>
            <c:numRef>
              <c:f>Arkusz1!$B$2:$B$22</c:f>
              <c:numCache>
                <c:formatCode>General</c:formatCode>
                <c:ptCount val="21"/>
                <c:pt idx="0">
                  <c:v>16.61</c:v>
                </c:pt>
                <c:pt idx="1">
                  <c:v>15.31</c:v>
                </c:pt>
                <c:pt idx="2">
                  <c:v>14.59</c:v>
                </c:pt>
                <c:pt idx="3">
                  <c:v>14.15</c:v>
                </c:pt>
                <c:pt idx="4">
                  <c:v>14.05</c:v>
                </c:pt>
                <c:pt idx="5">
                  <c:v>13.6</c:v>
                </c:pt>
                <c:pt idx="6">
                  <c:v>13.43</c:v>
                </c:pt>
                <c:pt idx="7">
                  <c:v>13.07</c:v>
                </c:pt>
                <c:pt idx="8">
                  <c:v>13.02</c:v>
                </c:pt>
                <c:pt idx="9">
                  <c:v>13</c:v>
                </c:pt>
                <c:pt idx="10">
                  <c:v>12.86</c:v>
                </c:pt>
                <c:pt idx="11">
                  <c:v>12.76</c:v>
                </c:pt>
                <c:pt idx="12">
                  <c:v>12.7</c:v>
                </c:pt>
                <c:pt idx="13">
                  <c:v>12.27</c:v>
                </c:pt>
                <c:pt idx="14">
                  <c:v>12</c:v>
                </c:pt>
                <c:pt idx="15">
                  <c:v>11.45</c:v>
                </c:pt>
                <c:pt idx="16">
                  <c:v>10.76</c:v>
                </c:pt>
                <c:pt idx="17">
                  <c:v>9.73</c:v>
                </c:pt>
                <c:pt idx="18">
                  <c:v>9.59</c:v>
                </c:pt>
                <c:pt idx="19">
                  <c:v>8.85</c:v>
                </c:pt>
                <c:pt idx="20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Przestępczość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Arkusz1!$A$2:$A$22</c:f>
              <c:strCache>
                <c:ptCount val="21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Dania</c:v>
                </c:pt>
                <c:pt idx="11">
                  <c:v>Chorwacja</c:v>
                </c:pt>
                <c:pt idx="12">
                  <c:v>Francja </c:v>
                </c:pt>
                <c:pt idx="13">
                  <c:v>Finlandia</c:v>
                </c:pt>
                <c:pt idx="14">
                  <c:v>Belgia</c:v>
                </c:pt>
                <c:pt idx="15">
                  <c:v>Bułgaria</c:v>
                </c:pt>
                <c:pt idx="16">
                  <c:v>Szwajcaria</c:v>
                </c:pt>
                <c:pt idx="17">
                  <c:v>Holandia</c:v>
                </c:pt>
                <c:pt idx="18">
                  <c:v>Włochy</c:v>
                </c:pt>
                <c:pt idx="19">
                  <c:v>Szwecja</c:v>
                </c:pt>
                <c:pt idx="20">
                  <c:v>Norwegia</c:v>
                </c:pt>
              </c:strCache>
            </c:strRef>
          </c:cat>
          <c:val>
            <c:numRef>
              <c:f>Arkusz1!$C$2:$C$22</c:f>
              <c:numCache>
                <c:formatCode>General</c:formatCode>
                <c:ptCount val="21"/>
                <c:pt idx="0">
                  <c:v>4.5999999999999996</c:v>
                </c:pt>
                <c:pt idx="1">
                  <c:v>3.9</c:v>
                </c:pt>
                <c:pt idx="2">
                  <c:v>2.6</c:v>
                </c:pt>
                <c:pt idx="3">
                  <c:v>2.2999999999999998</c:v>
                </c:pt>
                <c:pt idx="4">
                  <c:v>9.3000000000000007</c:v>
                </c:pt>
                <c:pt idx="5">
                  <c:v>4.5999999999999996</c:v>
                </c:pt>
                <c:pt idx="6">
                  <c:v>3.5</c:v>
                </c:pt>
                <c:pt idx="7">
                  <c:v>2.8</c:v>
                </c:pt>
                <c:pt idx="8">
                  <c:v>8.6</c:v>
                </c:pt>
                <c:pt idx="9">
                  <c:v>14</c:v>
                </c:pt>
                <c:pt idx="10">
                  <c:v>10.199999999999999</c:v>
                </c:pt>
                <c:pt idx="11">
                  <c:v>2.7</c:v>
                </c:pt>
                <c:pt idx="12">
                  <c:v>17.8</c:v>
                </c:pt>
                <c:pt idx="13">
                  <c:v>12.4</c:v>
                </c:pt>
                <c:pt idx="14">
                  <c:v>28.5</c:v>
                </c:pt>
                <c:pt idx="15">
                  <c:v>3.2</c:v>
                </c:pt>
                <c:pt idx="16">
                  <c:v>8.6</c:v>
                </c:pt>
                <c:pt idx="17">
                  <c:v>11.6</c:v>
                </c:pt>
                <c:pt idx="19">
                  <c:v>64.099999999999994</c:v>
                </c:pt>
                <c:pt idx="20">
                  <c:v>23.2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848464"/>
        <c:axId val="226848856"/>
      </c:barChart>
      <c:catAx>
        <c:axId val="226848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l-PL"/>
          </a:p>
        </c:txPr>
        <c:crossAx val="226848856"/>
        <c:crosses val="autoZero"/>
        <c:auto val="1"/>
        <c:lblAlgn val="ctr"/>
        <c:lblOffset val="100"/>
        <c:noMultiLvlLbl val="0"/>
      </c:catAx>
      <c:valAx>
        <c:axId val="226848856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26848464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Spożycie alkoholu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Arkusz1!$B$2:$B$23</c:f>
              <c:numCache>
                <c:formatCode>General</c:formatCode>
                <c:ptCount val="22"/>
                <c:pt idx="0">
                  <c:v>16.61</c:v>
                </c:pt>
                <c:pt idx="1">
                  <c:v>15.31</c:v>
                </c:pt>
                <c:pt idx="2">
                  <c:v>14.59</c:v>
                </c:pt>
                <c:pt idx="3">
                  <c:v>14.15</c:v>
                </c:pt>
                <c:pt idx="4">
                  <c:v>14.05</c:v>
                </c:pt>
                <c:pt idx="5">
                  <c:v>13.6</c:v>
                </c:pt>
                <c:pt idx="6">
                  <c:v>13.43</c:v>
                </c:pt>
                <c:pt idx="7">
                  <c:v>13.07</c:v>
                </c:pt>
                <c:pt idx="8">
                  <c:v>13.02</c:v>
                </c:pt>
                <c:pt idx="9">
                  <c:v>13</c:v>
                </c:pt>
                <c:pt idx="10">
                  <c:v>12.87</c:v>
                </c:pt>
                <c:pt idx="11">
                  <c:v>12.86</c:v>
                </c:pt>
                <c:pt idx="12">
                  <c:v>12.76</c:v>
                </c:pt>
                <c:pt idx="13">
                  <c:v>12.7</c:v>
                </c:pt>
                <c:pt idx="14">
                  <c:v>12.27</c:v>
                </c:pt>
                <c:pt idx="15">
                  <c:v>12</c:v>
                </c:pt>
                <c:pt idx="16">
                  <c:v>11.45</c:v>
                </c:pt>
                <c:pt idx="17">
                  <c:v>10.76</c:v>
                </c:pt>
                <c:pt idx="18">
                  <c:v>9.73</c:v>
                </c:pt>
                <c:pt idx="19">
                  <c:v>9.59</c:v>
                </c:pt>
                <c:pt idx="20">
                  <c:v>8.85</c:v>
                </c:pt>
                <c:pt idx="21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Przestępczość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Arkusz1!$C$2:$C$23</c:f>
              <c:numCache>
                <c:formatCode>General</c:formatCode>
                <c:ptCount val="22"/>
                <c:pt idx="3">
                  <c:v>21.5</c:v>
                </c:pt>
                <c:pt idx="4">
                  <c:v>20.2</c:v>
                </c:pt>
                <c:pt idx="5">
                  <c:v>15</c:v>
                </c:pt>
                <c:pt idx="6">
                  <c:v>10.4</c:v>
                </c:pt>
                <c:pt idx="7">
                  <c:v>9.1</c:v>
                </c:pt>
                <c:pt idx="9">
                  <c:v>11.6</c:v>
                </c:pt>
                <c:pt idx="10">
                  <c:v>13.1</c:v>
                </c:pt>
                <c:pt idx="11">
                  <c:v>18.8</c:v>
                </c:pt>
                <c:pt idx="13">
                  <c:v>12</c:v>
                </c:pt>
                <c:pt idx="14">
                  <c:v>12.7</c:v>
                </c:pt>
                <c:pt idx="15">
                  <c:v>17.7</c:v>
                </c:pt>
                <c:pt idx="16">
                  <c:v>14.1</c:v>
                </c:pt>
                <c:pt idx="17">
                  <c:v>18.100000000000001</c:v>
                </c:pt>
                <c:pt idx="18">
                  <c:v>19.7</c:v>
                </c:pt>
                <c:pt idx="19">
                  <c:v>12.6</c:v>
                </c:pt>
                <c:pt idx="20">
                  <c:v>16.100000000000001</c:v>
                </c:pt>
                <c:pt idx="21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849640"/>
        <c:axId val="226850032"/>
      </c:barChart>
      <c:catAx>
        <c:axId val="226849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l-PL"/>
          </a:p>
        </c:txPr>
        <c:crossAx val="226850032"/>
        <c:crosses val="autoZero"/>
        <c:auto val="1"/>
        <c:lblAlgn val="ctr"/>
        <c:lblOffset val="100"/>
        <c:noMultiLvlLbl val="0"/>
      </c:catAx>
      <c:valAx>
        <c:axId val="226850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849640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Spożycie alkoholu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Arkusz1!$B$2:$B$23</c:f>
              <c:numCache>
                <c:formatCode>General</c:formatCode>
                <c:ptCount val="22"/>
                <c:pt idx="0">
                  <c:v>16.61</c:v>
                </c:pt>
                <c:pt idx="1">
                  <c:v>15.31</c:v>
                </c:pt>
                <c:pt idx="2">
                  <c:v>14.59</c:v>
                </c:pt>
                <c:pt idx="3">
                  <c:v>14.15</c:v>
                </c:pt>
                <c:pt idx="4">
                  <c:v>14.05</c:v>
                </c:pt>
                <c:pt idx="5">
                  <c:v>13.6</c:v>
                </c:pt>
                <c:pt idx="6">
                  <c:v>13.43</c:v>
                </c:pt>
                <c:pt idx="7">
                  <c:v>13.07</c:v>
                </c:pt>
                <c:pt idx="8">
                  <c:v>13.02</c:v>
                </c:pt>
                <c:pt idx="9">
                  <c:v>13</c:v>
                </c:pt>
                <c:pt idx="10">
                  <c:v>12.87</c:v>
                </c:pt>
                <c:pt idx="11">
                  <c:v>12.86</c:v>
                </c:pt>
                <c:pt idx="12">
                  <c:v>12.76</c:v>
                </c:pt>
                <c:pt idx="13">
                  <c:v>12.7</c:v>
                </c:pt>
                <c:pt idx="14">
                  <c:v>12.27</c:v>
                </c:pt>
                <c:pt idx="15">
                  <c:v>12</c:v>
                </c:pt>
                <c:pt idx="16">
                  <c:v>11.45</c:v>
                </c:pt>
                <c:pt idx="17">
                  <c:v>10.76</c:v>
                </c:pt>
                <c:pt idx="18">
                  <c:v>9.73</c:v>
                </c:pt>
                <c:pt idx="19">
                  <c:v>9.59</c:v>
                </c:pt>
                <c:pt idx="20">
                  <c:v>8.85</c:v>
                </c:pt>
                <c:pt idx="21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Przestępczość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Arkusz1!$C$2:$C$23</c:f>
              <c:numCache>
                <c:formatCode>General</c:formatCode>
                <c:ptCount val="22"/>
                <c:pt idx="3">
                  <c:v>12</c:v>
                </c:pt>
                <c:pt idx="4">
                  <c:v>27</c:v>
                </c:pt>
                <c:pt idx="5">
                  <c:v>3</c:v>
                </c:pt>
                <c:pt idx="6">
                  <c:v>9</c:v>
                </c:pt>
                <c:pt idx="7">
                  <c:v>16</c:v>
                </c:pt>
                <c:pt idx="9">
                  <c:v>2</c:v>
                </c:pt>
                <c:pt idx="10">
                  <c:v>27</c:v>
                </c:pt>
                <c:pt idx="11">
                  <c:v>33</c:v>
                </c:pt>
                <c:pt idx="13">
                  <c:v>21</c:v>
                </c:pt>
                <c:pt idx="14">
                  <c:v>22</c:v>
                </c:pt>
                <c:pt idx="15">
                  <c:v>3.6</c:v>
                </c:pt>
                <c:pt idx="16">
                  <c:v>17</c:v>
                </c:pt>
                <c:pt idx="17">
                  <c:v>25</c:v>
                </c:pt>
                <c:pt idx="18">
                  <c:v>43</c:v>
                </c:pt>
                <c:pt idx="19">
                  <c:v>8</c:v>
                </c:pt>
                <c:pt idx="20">
                  <c:v>35</c:v>
                </c:pt>
                <c:pt idx="21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850816"/>
        <c:axId val="227089000"/>
      </c:barChart>
      <c:catAx>
        <c:axId val="226850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l-PL"/>
          </a:p>
        </c:txPr>
        <c:crossAx val="227089000"/>
        <c:crosses val="autoZero"/>
        <c:auto val="1"/>
        <c:lblAlgn val="ctr"/>
        <c:lblOffset val="100"/>
        <c:noMultiLvlLbl val="0"/>
      </c:catAx>
      <c:valAx>
        <c:axId val="227089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850816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Spożycie alkoholu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Arkusz1!$B$2:$B$23</c:f>
              <c:numCache>
                <c:formatCode>General</c:formatCode>
                <c:ptCount val="22"/>
                <c:pt idx="0">
                  <c:v>16.61</c:v>
                </c:pt>
                <c:pt idx="1">
                  <c:v>15.31</c:v>
                </c:pt>
                <c:pt idx="2">
                  <c:v>14.59</c:v>
                </c:pt>
                <c:pt idx="3">
                  <c:v>14.15</c:v>
                </c:pt>
                <c:pt idx="4">
                  <c:v>14.05</c:v>
                </c:pt>
                <c:pt idx="5">
                  <c:v>13.6</c:v>
                </c:pt>
                <c:pt idx="6">
                  <c:v>13.43</c:v>
                </c:pt>
                <c:pt idx="7">
                  <c:v>13.07</c:v>
                </c:pt>
                <c:pt idx="8">
                  <c:v>13.02</c:v>
                </c:pt>
                <c:pt idx="9">
                  <c:v>13</c:v>
                </c:pt>
                <c:pt idx="10">
                  <c:v>12.87</c:v>
                </c:pt>
                <c:pt idx="11">
                  <c:v>12.86</c:v>
                </c:pt>
                <c:pt idx="12">
                  <c:v>12.76</c:v>
                </c:pt>
                <c:pt idx="13">
                  <c:v>12.7</c:v>
                </c:pt>
                <c:pt idx="14">
                  <c:v>12.27</c:v>
                </c:pt>
                <c:pt idx="15">
                  <c:v>12</c:v>
                </c:pt>
                <c:pt idx="16">
                  <c:v>11.45</c:v>
                </c:pt>
                <c:pt idx="17">
                  <c:v>10.76</c:v>
                </c:pt>
                <c:pt idx="18">
                  <c:v>9.73</c:v>
                </c:pt>
                <c:pt idx="19">
                  <c:v>9.59</c:v>
                </c:pt>
                <c:pt idx="20">
                  <c:v>8.85</c:v>
                </c:pt>
                <c:pt idx="21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Przestępczość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Arkusz1!$C$2:$C$23</c:f>
              <c:numCache>
                <c:formatCode>General</c:formatCode>
                <c:ptCount val="22"/>
                <c:pt idx="3">
                  <c:v>1</c:v>
                </c:pt>
                <c:pt idx="4">
                  <c:v>11</c:v>
                </c:pt>
                <c:pt idx="5">
                  <c:v>1.3</c:v>
                </c:pt>
                <c:pt idx="6">
                  <c:v>5</c:v>
                </c:pt>
                <c:pt idx="7">
                  <c:v>3</c:v>
                </c:pt>
                <c:pt idx="9">
                  <c:v>22</c:v>
                </c:pt>
                <c:pt idx="10">
                  <c:v>24</c:v>
                </c:pt>
                <c:pt idx="11">
                  <c:v>19</c:v>
                </c:pt>
                <c:pt idx="13">
                  <c:v>4</c:v>
                </c:pt>
                <c:pt idx="14">
                  <c:v>14</c:v>
                </c:pt>
                <c:pt idx="15">
                  <c:v>9</c:v>
                </c:pt>
                <c:pt idx="16">
                  <c:v>2</c:v>
                </c:pt>
                <c:pt idx="17">
                  <c:v>29</c:v>
                </c:pt>
                <c:pt idx="18">
                  <c:v>19</c:v>
                </c:pt>
                <c:pt idx="19">
                  <c:v>7</c:v>
                </c:pt>
                <c:pt idx="20">
                  <c:v>33</c:v>
                </c:pt>
                <c:pt idx="2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089784"/>
        <c:axId val="227090176"/>
      </c:barChart>
      <c:catAx>
        <c:axId val="227089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l-PL"/>
          </a:p>
        </c:txPr>
        <c:crossAx val="227090176"/>
        <c:crosses val="autoZero"/>
        <c:auto val="1"/>
        <c:lblAlgn val="ctr"/>
        <c:lblOffset val="100"/>
        <c:noMultiLvlLbl val="0"/>
      </c:catAx>
      <c:valAx>
        <c:axId val="227090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7089784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63185378590072E-2"/>
          <c:y val="4.3939393939393938E-2"/>
          <c:w val="0.92689295039164499"/>
          <c:h val="0.8681818181818181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946</c:v>
                </c:pt>
                <c:pt idx="1">
                  <c:v>1053</c:v>
                </c:pt>
                <c:pt idx="2">
                  <c:v>1198</c:v>
                </c:pt>
                <c:pt idx="3">
                  <c:v>1269</c:v>
                </c:pt>
                <c:pt idx="4">
                  <c:v>1454</c:v>
                </c:pt>
                <c:pt idx="5">
                  <c:v>1458</c:v>
                </c:pt>
                <c:pt idx="6">
                  <c:v>1352</c:v>
                </c:pt>
                <c:pt idx="7">
                  <c:v>1347</c:v>
                </c:pt>
                <c:pt idx="8">
                  <c:v>1258</c:v>
                </c:pt>
                <c:pt idx="9">
                  <c:v>1440</c:v>
                </c:pt>
                <c:pt idx="10">
                  <c:v>2314</c:v>
                </c:pt>
                <c:pt idx="11">
                  <c:v>2261</c:v>
                </c:pt>
                <c:pt idx="12">
                  <c:v>2293</c:v>
                </c:pt>
                <c:pt idx="13">
                  <c:v>2214</c:v>
                </c:pt>
                <c:pt idx="14">
                  <c:v>2349</c:v>
                </c:pt>
                <c:pt idx="15">
                  <c:v>2527</c:v>
                </c:pt>
                <c:pt idx="16">
                  <c:v>2323</c:v>
                </c:pt>
                <c:pt idx="17">
                  <c:v>2568</c:v>
                </c:pt>
                <c:pt idx="18">
                  <c:v>2775</c:v>
                </c:pt>
                <c:pt idx="19">
                  <c:v>2902</c:v>
                </c:pt>
                <c:pt idx="20">
                  <c:v>3278</c:v>
                </c:pt>
                <c:pt idx="21">
                  <c:v>3598</c:v>
                </c:pt>
                <c:pt idx="22">
                  <c:v>3634</c:v>
                </c:pt>
                <c:pt idx="23">
                  <c:v>3840</c:v>
                </c:pt>
                <c:pt idx="24">
                  <c:v>3827</c:v>
                </c:pt>
                <c:pt idx="25">
                  <c:v>3617</c:v>
                </c:pt>
                <c:pt idx="26">
                  <c:v>3354</c:v>
                </c:pt>
                <c:pt idx="27">
                  <c:v>3025</c:v>
                </c:pt>
                <c:pt idx="28">
                  <c:v>2839</c:v>
                </c:pt>
                <c:pt idx="29">
                  <c:v>2959</c:v>
                </c:pt>
                <c:pt idx="30">
                  <c:v>2983</c:v>
                </c:pt>
                <c:pt idx="31">
                  <c:v>3035</c:v>
                </c:pt>
                <c:pt idx="32">
                  <c:v>2906</c:v>
                </c:pt>
                <c:pt idx="33">
                  <c:v>2764</c:v>
                </c:pt>
                <c:pt idx="34">
                  <c:v>2269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ln w="38100">
              <a:solidFill>
                <a:srgbClr val="002060"/>
              </a:solidFill>
            </a:ln>
          </c:spPr>
          <c:marker>
            <c:symbol val="square"/>
            <c:size val="6"/>
            <c:spPr>
              <a:solidFill>
                <a:schemeClr val="bg1"/>
              </a:solidFill>
              <a:ln>
                <a:solidFill>
                  <a:srgbClr val="0070C0"/>
                </a:solidFill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13">
                  <c:v>652</c:v>
                </c:pt>
                <c:pt idx="14">
                  <c:v>663</c:v>
                </c:pt>
                <c:pt idx="15">
                  <c:v>646</c:v>
                </c:pt>
                <c:pt idx="16">
                  <c:v>649</c:v>
                </c:pt>
                <c:pt idx="17">
                  <c:v>708</c:v>
                </c:pt>
                <c:pt idx="18">
                  <c:v>702</c:v>
                </c:pt>
                <c:pt idx="19">
                  <c:v>704</c:v>
                </c:pt>
                <c:pt idx="20">
                  <c:v>712</c:v>
                </c:pt>
                <c:pt idx="21">
                  <c:v>663</c:v>
                </c:pt>
                <c:pt idx="22">
                  <c:v>693</c:v>
                </c:pt>
                <c:pt idx="23">
                  <c:v>786</c:v>
                </c:pt>
                <c:pt idx="24">
                  <c:v>828</c:v>
                </c:pt>
                <c:pt idx="25">
                  <c:v>797</c:v>
                </c:pt>
                <c:pt idx="26">
                  <c:v>879</c:v>
                </c:pt>
                <c:pt idx="27">
                  <c:v>921</c:v>
                </c:pt>
                <c:pt idx="28">
                  <c:v>958</c:v>
                </c:pt>
                <c:pt idx="29">
                  <c:v>906</c:v>
                </c:pt>
                <c:pt idx="30">
                  <c:v>902</c:v>
                </c:pt>
                <c:pt idx="31">
                  <c:v>925</c:v>
                </c:pt>
                <c:pt idx="32">
                  <c:v>916</c:v>
                </c:pt>
                <c:pt idx="33">
                  <c:v>967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7090960"/>
        <c:axId val="227091352"/>
      </c:lineChart>
      <c:catAx>
        <c:axId val="22709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615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92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091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091352"/>
        <c:scaling>
          <c:orientation val="minMax"/>
        </c:scaling>
        <c:delete val="0"/>
        <c:axPos val="l"/>
        <c:majorGridlines>
          <c:spPr>
            <a:ln w="3270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61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3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090960"/>
        <c:crosses val="autoZero"/>
        <c:crossBetween val="between"/>
      </c:valAx>
      <c:spPr>
        <a:noFill/>
        <a:ln w="13079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185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37178349600701E-2"/>
          <c:y val="5.2050473186119876E-2"/>
          <c:w val="0.92901508429458723"/>
          <c:h val="0.8167435014894972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Przestępczość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1.6</c:v>
                </c:pt>
                <c:pt idx="1">
                  <c:v>1.4</c:v>
                </c:pt>
                <c:pt idx="2">
                  <c:v>1.3</c:v>
                </c:pt>
                <c:pt idx="3">
                  <c:v>1.3</c:v>
                </c:pt>
                <c:pt idx="4">
                  <c:v>1.6</c:v>
                </c:pt>
                <c:pt idx="5">
                  <c:v>1.8</c:v>
                </c:pt>
                <c:pt idx="6">
                  <c:v>1.3</c:v>
                </c:pt>
                <c:pt idx="7">
                  <c:v>1.4</c:v>
                </c:pt>
                <c:pt idx="8">
                  <c:v>1.4</c:v>
                </c:pt>
                <c:pt idx="9">
                  <c:v>1.5</c:v>
                </c:pt>
                <c:pt idx="10">
                  <c:v>1.9</c:v>
                </c:pt>
                <c:pt idx="11">
                  <c:v>2.5</c:v>
                </c:pt>
                <c:pt idx="12">
                  <c:v>2.6</c:v>
                </c:pt>
                <c:pt idx="13">
                  <c:v>2.9</c:v>
                </c:pt>
                <c:pt idx="14">
                  <c:v>3</c:v>
                </c:pt>
                <c:pt idx="15">
                  <c:v>2.9</c:v>
                </c:pt>
                <c:pt idx="16">
                  <c:v>2.9</c:v>
                </c:pt>
                <c:pt idx="17">
                  <c:v>2.8</c:v>
                </c:pt>
                <c:pt idx="18">
                  <c:v>2.8</c:v>
                </c:pt>
                <c:pt idx="19">
                  <c:v>2.7</c:v>
                </c:pt>
                <c:pt idx="20">
                  <c:v>3.3</c:v>
                </c:pt>
                <c:pt idx="21">
                  <c:v>3.4</c:v>
                </c:pt>
                <c:pt idx="22">
                  <c:v>3.1</c:v>
                </c:pt>
                <c:pt idx="23">
                  <c:v>2.6</c:v>
                </c:pt>
                <c:pt idx="24">
                  <c:v>2.4</c:v>
                </c:pt>
                <c:pt idx="25">
                  <c:v>2.2000000000000002</c:v>
                </c:pt>
                <c:pt idx="26">
                  <c:v>2.1</c:v>
                </c:pt>
                <c:pt idx="27">
                  <c:v>2.2000000000000002</c:v>
                </c:pt>
                <c:pt idx="28">
                  <c:v>2.1</c:v>
                </c:pt>
                <c:pt idx="29">
                  <c:v>1.9</c:v>
                </c:pt>
                <c:pt idx="30">
                  <c:v>1.8</c:v>
                </c:pt>
                <c:pt idx="31">
                  <c:v>1.7</c:v>
                </c:pt>
                <c:pt idx="32">
                  <c:v>1.5</c:v>
                </c:pt>
                <c:pt idx="33">
                  <c:v>1.5</c:v>
                </c:pt>
                <c:pt idx="34">
                  <c:v>1.4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chemeClr val="accent1">
                  <a:lumMod val="50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1"/>
              </a:solidFill>
              <a:ln w="6350">
                <a:solidFill>
                  <a:schemeClr val="accent1">
                    <a:lumMod val="50000"/>
                  </a:schemeClr>
                </a:solidFill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13">
                  <c:v>6.52</c:v>
                </c:pt>
                <c:pt idx="14">
                  <c:v>6.63</c:v>
                </c:pt>
                <c:pt idx="15">
                  <c:v>6.46</c:v>
                </c:pt>
                <c:pt idx="16">
                  <c:v>6.49</c:v>
                </c:pt>
                <c:pt idx="17">
                  <c:v>7.08</c:v>
                </c:pt>
                <c:pt idx="18">
                  <c:v>7.02</c:v>
                </c:pt>
                <c:pt idx="19">
                  <c:v>7.04</c:v>
                </c:pt>
                <c:pt idx="20">
                  <c:v>7.12</c:v>
                </c:pt>
                <c:pt idx="21">
                  <c:v>6.63</c:v>
                </c:pt>
                <c:pt idx="22">
                  <c:v>6.93</c:v>
                </c:pt>
                <c:pt idx="23">
                  <c:v>7.86</c:v>
                </c:pt>
                <c:pt idx="24">
                  <c:v>8.2799999999999994</c:v>
                </c:pt>
                <c:pt idx="25">
                  <c:v>7.97</c:v>
                </c:pt>
                <c:pt idx="26">
                  <c:v>8.9700000000000006</c:v>
                </c:pt>
                <c:pt idx="27">
                  <c:v>9.2100000000000009</c:v>
                </c:pt>
                <c:pt idx="28">
                  <c:v>9.58</c:v>
                </c:pt>
                <c:pt idx="29">
                  <c:v>9.06</c:v>
                </c:pt>
                <c:pt idx="30">
                  <c:v>9.02</c:v>
                </c:pt>
                <c:pt idx="31">
                  <c:v>9.25</c:v>
                </c:pt>
                <c:pt idx="32">
                  <c:v>9.16</c:v>
                </c:pt>
                <c:pt idx="33">
                  <c:v>9.67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7092136"/>
        <c:axId val="227092528"/>
      </c:lineChart>
      <c:catAx>
        <c:axId val="227092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6713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5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09252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27092528"/>
        <c:scaling>
          <c:orientation val="minMax"/>
        </c:scaling>
        <c:delete val="0"/>
        <c:axPos val="l"/>
        <c:majorGridlines>
          <c:spPr>
            <a:ln w="333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671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7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092136"/>
        <c:crosses val="autoZero"/>
        <c:crossBetween val="between"/>
      </c:valAx>
      <c:spPr>
        <a:noFill/>
        <a:ln w="13357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1893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577464788732398E-2"/>
          <c:y val="5.0304878048780484E-2"/>
          <c:w val="0.93485915492957739"/>
          <c:h val="0.829097415179123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Przestępczość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10.7</c:v>
                </c:pt>
                <c:pt idx="1">
                  <c:v>11.1</c:v>
                </c:pt>
                <c:pt idx="2">
                  <c:v>10.3</c:v>
                </c:pt>
                <c:pt idx="3">
                  <c:v>11.2</c:v>
                </c:pt>
                <c:pt idx="4">
                  <c:v>13.6</c:v>
                </c:pt>
                <c:pt idx="5">
                  <c:v>12.4</c:v>
                </c:pt>
                <c:pt idx="6">
                  <c:v>10.9</c:v>
                </c:pt>
                <c:pt idx="7">
                  <c:v>9</c:v>
                </c:pt>
                <c:pt idx="8">
                  <c:v>8.1</c:v>
                </c:pt>
                <c:pt idx="9">
                  <c:v>7.8</c:v>
                </c:pt>
                <c:pt idx="10">
                  <c:v>10.3</c:v>
                </c:pt>
                <c:pt idx="11">
                  <c:v>14.5</c:v>
                </c:pt>
                <c:pt idx="12">
                  <c:v>15.8</c:v>
                </c:pt>
                <c:pt idx="13">
                  <c:v>18.899999999999999</c:v>
                </c:pt>
                <c:pt idx="14">
                  <c:v>23.9</c:v>
                </c:pt>
                <c:pt idx="15">
                  <c:v>27.5</c:v>
                </c:pt>
                <c:pt idx="16">
                  <c:v>29.9</c:v>
                </c:pt>
                <c:pt idx="17">
                  <c:v>33.6</c:v>
                </c:pt>
                <c:pt idx="18">
                  <c:v>33.700000000000003</c:v>
                </c:pt>
                <c:pt idx="19">
                  <c:v>33</c:v>
                </c:pt>
                <c:pt idx="20">
                  <c:v>37.200000000000003</c:v>
                </c:pt>
                <c:pt idx="21">
                  <c:v>37.200000000000003</c:v>
                </c:pt>
                <c:pt idx="22">
                  <c:v>36.700000000000003</c:v>
                </c:pt>
                <c:pt idx="23">
                  <c:v>36.700000000000003</c:v>
                </c:pt>
                <c:pt idx="24">
                  <c:v>37.5</c:v>
                </c:pt>
                <c:pt idx="25">
                  <c:v>36.5</c:v>
                </c:pt>
                <c:pt idx="26">
                  <c:v>37.4</c:v>
                </c:pt>
                <c:pt idx="27">
                  <c:v>37.6</c:v>
                </c:pt>
                <c:pt idx="28">
                  <c:v>37.799999999999997</c:v>
                </c:pt>
                <c:pt idx="29">
                  <c:v>34.4</c:v>
                </c:pt>
                <c:pt idx="30">
                  <c:v>31.1</c:v>
                </c:pt>
                <c:pt idx="31">
                  <c:v>31.4</c:v>
                </c:pt>
                <c:pt idx="32">
                  <c:v>29.6</c:v>
                </c:pt>
                <c:pt idx="33">
                  <c:v>22.8</c:v>
                </c:pt>
                <c:pt idx="34">
                  <c:v>15.5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 cap="rnd">
              <a:solidFill>
                <a:schemeClr val="accent1">
                  <a:lumMod val="50000"/>
                </a:schemeClr>
              </a:solidFill>
            </a:ln>
            <a:effectLst>
              <a:softEdge rad="0"/>
            </a:effectLst>
          </c:spPr>
          <c:marker>
            <c:symbol val="square"/>
            <c:size val="6"/>
            <c:spPr>
              <a:solidFill>
                <a:schemeClr val="bg1"/>
              </a:solidFill>
              <a:ln w="9525" cap="rnd">
                <a:solidFill>
                  <a:schemeClr val="tx2">
                    <a:lumMod val="50000"/>
                  </a:schemeClr>
                </a:solidFill>
              </a:ln>
              <a:effectLst>
                <a:softEdge rad="0"/>
              </a:effectLst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13">
                  <c:v>65.2</c:v>
                </c:pt>
                <c:pt idx="14">
                  <c:v>66.3</c:v>
                </c:pt>
                <c:pt idx="15">
                  <c:v>64.599999999999994</c:v>
                </c:pt>
                <c:pt idx="16">
                  <c:v>64.900000000000006</c:v>
                </c:pt>
                <c:pt idx="17">
                  <c:v>70.8</c:v>
                </c:pt>
                <c:pt idx="18">
                  <c:v>70.2</c:v>
                </c:pt>
                <c:pt idx="19">
                  <c:v>70.400000000000006</c:v>
                </c:pt>
                <c:pt idx="20">
                  <c:v>71.2</c:v>
                </c:pt>
                <c:pt idx="21">
                  <c:v>66.3</c:v>
                </c:pt>
                <c:pt idx="22">
                  <c:v>69.3</c:v>
                </c:pt>
                <c:pt idx="23">
                  <c:v>78.599999999999994</c:v>
                </c:pt>
                <c:pt idx="24">
                  <c:v>82.8</c:v>
                </c:pt>
                <c:pt idx="25">
                  <c:v>79.7</c:v>
                </c:pt>
                <c:pt idx="26">
                  <c:v>87.9</c:v>
                </c:pt>
                <c:pt idx="27">
                  <c:v>92.1</c:v>
                </c:pt>
                <c:pt idx="28">
                  <c:v>95.8</c:v>
                </c:pt>
                <c:pt idx="29">
                  <c:v>90.6</c:v>
                </c:pt>
                <c:pt idx="30">
                  <c:v>90.2</c:v>
                </c:pt>
                <c:pt idx="31">
                  <c:v>92.5</c:v>
                </c:pt>
                <c:pt idx="32">
                  <c:v>91.6</c:v>
                </c:pt>
                <c:pt idx="33">
                  <c:v>96.7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6819200"/>
        <c:axId val="226819592"/>
      </c:lineChart>
      <c:catAx>
        <c:axId val="22681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650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4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6819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6819592"/>
        <c:scaling>
          <c:orientation val="minMax"/>
        </c:scaling>
        <c:delete val="0"/>
        <c:axPos val="l"/>
        <c:majorGridlines>
          <c:spPr>
            <a:ln w="6350" cap="rnd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65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6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6819200"/>
        <c:crosses val="autoZero"/>
        <c:crossBetween val="between"/>
      </c:valAx>
      <c:spPr>
        <a:noFill/>
        <a:ln w="13252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187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588337684943428E-2"/>
          <c:y val="4.8888888888888891E-2"/>
          <c:w val="0.91296779808529172"/>
          <c:h val="0.82702936377785841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Przestępczość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315</c:v>
                </c:pt>
                <c:pt idx="1">
                  <c:v>338.7</c:v>
                </c:pt>
                <c:pt idx="2">
                  <c:v>361.7</c:v>
                </c:pt>
                <c:pt idx="3">
                  <c:v>384.3</c:v>
                </c:pt>
                <c:pt idx="4">
                  <c:v>416.1</c:v>
                </c:pt>
                <c:pt idx="5">
                  <c:v>365.2</c:v>
                </c:pt>
                <c:pt idx="6">
                  <c:v>307.3</c:v>
                </c:pt>
                <c:pt idx="7">
                  <c:v>314.8</c:v>
                </c:pt>
                <c:pt idx="8">
                  <c:v>307.8</c:v>
                </c:pt>
                <c:pt idx="9">
                  <c:v>374.9</c:v>
                </c:pt>
                <c:pt idx="10">
                  <c:v>568.29999999999995</c:v>
                </c:pt>
                <c:pt idx="11">
                  <c:v>505.6</c:v>
                </c:pt>
                <c:pt idx="12">
                  <c:v>473.9</c:v>
                </c:pt>
                <c:pt idx="13">
                  <c:v>485.9</c:v>
                </c:pt>
                <c:pt idx="14">
                  <c:v>585.1</c:v>
                </c:pt>
                <c:pt idx="15">
                  <c:v>591.20000000000005</c:v>
                </c:pt>
                <c:pt idx="16">
                  <c:v>501.8</c:v>
                </c:pt>
                <c:pt idx="17">
                  <c:v>572.20000000000005</c:v>
                </c:pt>
                <c:pt idx="18">
                  <c:v>547.4</c:v>
                </c:pt>
                <c:pt idx="19">
                  <c:v>630.1</c:v>
                </c:pt>
                <c:pt idx="20">
                  <c:v>801.8</c:v>
                </c:pt>
                <c:pt idx="21">
                  <c:v>814.9</c:v>
                </c:pt>
                <c:pt idx="22">
                  <c:v>815</c:v>
                </c:pt>
                <c:pt idx="23">
                  <c:v>880.1</c:v>
                </c:pt>
                <c:pt idx="24">
                  <c:v>888.3</c:v>
                </c:pt>
                <c:pt idx="25">
                  <c:v>849.5</c:v>
                </c:pt>
                <c:pt idx="26">
                  <c:v>736.3</c:v>
                </c:pt>
                <c:pt idx="27">
                  <c:v>632.5</c:v>
                </c:pt>
                <c:pt idx="28">
                  <c:v>562.5</c:v>
                </c:pt>
                <c:pt idx="29">
                  <c:v>554.6</c:v>
                </c:pt>
                <c:pt idx="30">
                  <c:v>577.6</c:v>
                </c:pt>
                <c:pt idx="31">
                  <c:v>602.70000000000005</c:v>
                </c:pt>
                <c:pt idx="32">
                  <c:v>599</c:v>
                </c:pt>
                <c:pt idx="33">
                  <c:v>557.5</c:v>
                </c:pt>
                <c:pt idx="34">
                  <c:v>476.5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13">
                  <c:v>652</c:v>
                </c:pt>
                <c:pt idx="14">
                  <c:v>663</c:v>
                </c:pt>
                <c:pt idx="15">
                  <c:v>646</c:v>
                </c:pt>
                <c:pt idx="16">
                  <c:v>649</c:v>
                </c:pt>
                <c:pt idx="17">
                  <c:v>708</c:v>
                </c:pt>
                <c:pt idx="18">
                  <c:v>702</c:v>
                </c:pt>
                <c:pt idx="19">
                  <c:v>704</c:v>
                </c:pt>
                <c:pt idx="20">
                  <c:v>712</c:v>
                </c:pt>
                <c:pt idx="21">
                  <c:v>663</c:v>
                </c:pt>
                <c:pt idx="22">
                  <c:v>693</c:v>
                </c:pt>
                <c:pt idx="23">
                  <c:v>786</c:v>
                </c:pt>
                <c:pt idx="24">
                  <c:v>828</c:v>
                </c:pt>
                <c:pt idx="25">
                  <c:v>797</c:v>
                </c:pt>
                <c:pt idx="26">
                  <c:v>879</c:v>
                </c:pt>
                <c:pt idx="27">
                  <c:v>921</c:v>
                </c:pt>
                <c:pt idx="28">
                  <c:v>958</c:v>
                </c:pt>
                <c:pt idx="29">
                  <c:v>906</c:v>
                </c:pt>
                <c:pt idx="30">
                  <c:v>902</c:v>
                </c:pt>
                <c:pt idx="31">
                  <c:v>925</c:v>
                </c:pt>
                <c:pt idx="32">
                  <c:v>916</c:v>
                </c:pt>
                <c:pt idx="33">
                  <c:v>967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6820376"/>
        <c:axId val="227667728"/>
      </c:lineChart>
      <c:catAx>
        <c:axId val="226820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487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4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6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67728"/>
        <c:scaling>
          <c:orientation val="minMax"/>
        </c:scaling>
        <c:delete val="0"/>
        <c:axPos val="l"/>
        <c:majorGridlines>
          <c:spPr>
            <a:ln w="368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94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6820376"/>
        <c:crosses val="autoZero"/>
        <c:crossBetween val="between"/>
      </c:valAx>
      <c:spPr>
        <a:noFill/>
        <a:ln w="14744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209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192982456140341E-2"/>
          <c:y val="4.8816568047337278E-2"/>
          <c:w val="0.91228070175438591"/>
          <c:h val="0.8358373946882512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Przestępczość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199.1</c:v>
                </c:pt>
                <c:pt idx="1">
                  <c:v>312.39999999999998</c:v>
                </c:pt>
                <c:pt idx="2">
                  <c:v>348.3</c:v>
                </c:pt>
                <c:pt idx="3">
                  <c:v>361.8</c:v>
                </c:pt>
                <c:pt idx="4">
                  <c:v>381.8</c:v>
                </c:pt>
                <c:pt idx="5">
                  <c:v>372</c:v>
                </c:pt>
                <c:pt idx="6">
                  <c:v>317.39999999999998</c:v>
                </c:pt>
                <c:pt idx="7">
                  <c:v>352</c:v>
                </c:pt>
                <c:pt idx="8">
                  <c:v>370.1</c:v>
                </c:pt>
                <c:pt idx="9">
                  <c:v>575.79999999999995</c:v>
                </c:pt>
                <c:pt idx="10">
                  <c:v>1130.3</c:v>
                </c:pt>
                <c:pt idx="11">
                  <c:v>930.6</c:v>
                </c:pt>
                <c:pt idx="12">
                  <c:v>862.1</c:v>
                </c:pt>
                <c:pt idx="13">
                  <c:v>817.3</c:v>
                </c:pt>
                <c:pt idx="14">
                  <c:v>789.5</c:v>
                </c:pt>
                <c:pt idx="15">
                  <c:v>790.1</c:v>
                </c:pt>
                <c:pt idx="16">
                  <c:v>791.2</c:v>
                </c:pt>
                <c:pt idx="17">
                  <c:v>838.3</c:v>
                </c:pt>
                <c:pt idx="18">
                  <c:v>918.6</c:v>
                </c:pt>
                <c:pt idx="19">
                  <c:v>955.3</c:v>
                </c:pt>
                <c:pt idx="20">
                  <c:v>943.9</c:v>
                </c:pt>
                <c:pt idx="21">
                  <c:v>843.1</c:v>
                </c:pt>
                <c:pt idx="22">
                  <c:v>788.3</c:v>
                </c:pt>
                <c:pt idx="23">
                  <c:v>771.4</c:v>
                </c:pt>
                <c:pt idx="24">
                  <c:v>697.8</c:v>
                </c:pt>
                <c:pt idx="25">
                  <c:v>579.20000000000005</c:v>
                </c:pt>
                <c:pt idx="26">
                  <c:v>455.8</c:v>
                </c:pt>
                <c:pt idx="27">
                  <c:v>371.5</c:v>
                </c:pt>
                <c:pt idx="28">
                  <c:v>325.60000000000002</c:v>
                </c:pt>
                <c:pt idx="29">
                  <c:v>354.7</c:v>
                </c:pt>
                <c:pt idx="30">
                  <c:v>367</c:v>
                </c:pt>
                <c:pt idx="31">
                  <c:v>355</c:v>
                </c:pt>
                <c:pt idx="32">
                  <c:v>331</c:v>
                </c:pt>
                <c:pt idx="33">
                  <c:v>308</c:v>
                </c:pt>
                <c:pt idx="34">
                  <c:v>268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13">
                  <c:v>652</c:v>
                </c:pt>
                <c:pt idx="14">
                  <c:v>663</c:v>
                </c:pt>
                <c:pt idx="15">
                  <c:v>646</c:v>
                </c:pt>
                <c:pt idx="16">
                  <c:v>649</c:v>
                </c:pt>
                <c:pt idx="17">
                  <c:v>708</c:v>
                </c:pt>
                <c:pt idx="18">
                  <c:v>702</c:v>
                </c:pt>
                <c:pt idx="19">
                  <c:v>704</c:v>
                </c:pt>
                <c:pt idx="20">
                  <c:v>712</c:v>
                </c:pt>
                <c:pt idx="21">
                  <c:v>663</c:v>
                </c:pt>
                <c:pt idx="22">
                  <c:v>693</c:v>
                </c:pt>
                <c:pt idx="23">
                  <c:v>786</c:v>
                </c:pt>
                <c:pt idx="24">
                  <c:v>828</c:v>
                </c:pt>
                <c:pt idx="25">
                  <c:v>797</c:v>
                </c:pt>
                <c:pt idx="26">
                  <c:v>879</c:v>
                </c:pt>
                <c:pt idx="27">
                  <c:v>921</c:v>
                </c:pt>
                <c:pt idx="28">
                  <c:v>958</c:v>
                </c:pt>
                <c:pt idx="29">
                  <c:v>906</c:v>
                </c:pt>
                <c:pt idx="30">
                  <c:v>902</c:v>
                </c:pt>
                <c:pt idx="31">
                  <c:v>925</c:v>
                </c:pt>
                <c:pt idx="32">
                  <c:v>916</c:v>
                </c:pt>
                <c:pt idx="33">
                  <c:v>967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7668512"/>
        <c:axId val="227668904"/>
      </c:lineChart>
      <c:catAx>
        <c:axId val="22766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3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0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68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68904"/>
        <c:scaling>
          <c:orientation val="minMax"/>
        </c:scaling>
        <c:delete val="0"/>
        <c:axPos val="l"/>
        <c:majorGridlines>
          <c:spPr>
            <a:ln w="354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83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68512"/>
        <c:crosses val="autoZero"/>
        <c:crossBetween val="between"/>
      </c:valAx>
      <c:spPr>
        <a:noFill/>
        <a:ln w="14196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201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608695652173914E-2"/>
          <c:y val="4.9107142857142863E-2"/>
          <c:w val="0.94695652173913036"/>
          <c:h val="0.8153791586862453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Przestępczość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4.4000000000000004</c:v>
                </c:pt>
                <c:pt idx="1">
                  <c:v>3.9</c:v>
                </c:pt>
                <c:pt idx="2">
                  <c:v>4.5999999999999996</c:v>
                </c:pt>
                <c:pt idx="3">
                  <c:v>5.0999999999999996</c:v>
                </c:pt>
                <c:pt idx="4">
                  <c:v>5.9</c:v>
                </c:pt>
                <c:pt idx="5">
                  <c:v>5.7</c:v>
                </c:pt>
                <c:pt idx="6">
                  <c:v>5.0999999999999996</c:v>
                </c:pt>
                <c:pt idx="7">
                  <c:v>4.2</c:v>
                </c:pt>
                <c:pt idx="8">
                  <c:v>4.0999999999999996</c:v>
                </c:pt>
                <c:pt idx="9">
                  <c:v>4.4000000000000004</c:v>
                </c:pt>
                <c:pt idx="10">
                  <c:v>4.8</c:v>
                </c:pt>
                <c:pt idx="11">
                  <c:v>5</c:v>
                </c:pt>
                <c:pt idx="12">
                  <c:v>5</c:v>
                </c:pt>
                <c:pt idx="13">
                  <c:v>5.0999999999999996</c:v>
                </c:pt>
                <c:pt idx="14">
                  <c:v>5.3</c:v>
                </c:pt>
                <c:pt idx="15">
                  <c:v>5.9</c:v>
                </c:pt>
                <c:pt idx="16">
                  <c:v>5.0999999999999996</c:v>
                </c:pt>
                <c:pt idx="17">
                  <c:v>5.8</c:v>
                </c:pt>
                <c:pt idx="18">
                  <c:v>5.6</c:v>
                </c:pt>
                <c:pt idx="19">
                  <c:v>5.2</c:v>
                </c:pt>
                <c:pt idx="20">
                  <c:v>6.2</c:v>
                </c:pt>
                <c:pt idx="21">
                  <c:v>6.1</c:v>
                </c:pt>
                <c:pt idx="22">
                  <c:v>6.1</c:v>
                </c:pt>
                <c:pt idx="23">
                  <c:v>6</c:v>
                </c:pt>
                <c:pt idx="24">
                  <c:v>5.8</c:v>
                </c:pt>
                <c:pt idx="25">
                  <c:v>5.2</c:v>
                </c:pt>
                <c:pt idx="26">
                  <c:v>5.2</c:v>
                </c:pt>
                <c:pt idx="27">
                  <c:v>4.8</c:v>
                </c:pt>
                <c:pt idx="28">
                  <c:v>4.2</c:v>
                </c:pt>
                <c:pt idx="29">
                  <c:v>4</c:v>
                </c:pt>
                <c:pt idx="30">
                  <c:v>4.0999999999999996</c:v>
                </c:pt>
                <c:pt idx="31">
                  <c:v>3.9</c:v>
                </c:pt>
                <c:pt idx="32">
                  <c:v>3.7</c:v>
                </c:pt>
                <c:pt idx="33">
                  <c:v>3.5</c:v>
                </c:pt>
                <c:pt idx="34">
                  <c:v>3.3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Sheet1!$B$1:$AJ$1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13">
                  <c:v>6.52</c:v>
                </c:pt>
                <c:pt idx="14">
                  <c:v>6.63</c:v>
                </c:pt>
                <c:pt idx="15">
                  <c:v>6.46</c:v>
                </c:pt>
                <c:pt idx="16">
                  <c:v>6.49</c:v>
                </c:pt>
                <c:pt idx="17">
                  <c:v>7.08</c:v>
                </c:pt>
                <c:pt idx="18">
                  <c:v>7.02</c:v>
                </c:pt>
                <c:pt idx="19">
                  <c:v>7.04</c:v>
                </c:pt>
                <c:pt idx="20">
                  <c:v>7.12</c:v>
                </c:pt>
                <c:pt idx="21">
                  <c:v>6.63</c:v>
                </c:pt>
                <c:pt idx="22">
                  <c:v>6.93</c:v>
                </c:pt>
                <c:pt idx="23">
                  <c:v>7.86</c:v>
                </c:pt>
                <c:pt idx="24">
                  <c:v>8.2799999999999994</c:v>
                </c:pt>
                <c:pt idx="25">
                  <c:v>7.97</c:v>
                </c:pt>
                <c:pt idx="26">
                  <c:v>8.7899999999999991</c:v>
                </c:pt>
                <c:pt idx="27">
                  <c:v>9.2100000000000009</c:v>
                </c:pt>
                <c:pt idx="28">
                  <c:v>9.58</c:v>
                </c:pt>
                <c:pt idx="29">
                  <c:v>9.06</c:v>
                </c:pt>
                <c:pt idx="30">
                  <c:v>9.02</c:v>
                </c:pt>
                <c:pt idx="31">
                  <c:v>9.25</c:v>
                </c:pt>
                <c:pt idx="32">
                  <c:v>9.16</c:v>
                </c:pt>
                <c:pt idx="33">
                  <c:v>9.67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7669688"/>
        <c:axId val="227670080"/>
      </c:lineChart>
      <c:catAx>
        <c:axId val="227669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59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6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70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70080"/>
        <c:scaling>
          <c:orientation val="minMax"/>
        </c:scaling>
        <c:delete val="0"/>
        <c:axPos val="l"/>
        <c:majorGridlines>
          <c:spPr>
            <a:ln w="369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95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3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69688"/>
        <c:crosses val="autoZero"/>
        <c:crossBetween val="between"/>
      </c:valAx>
      <c:spPr>
        <a:noFill/>
        <a:ln w="14798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209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15183</c:v>
                </c:pt>
                <c:pt idx="1">
                  <c:v>17343</c:v>
                </c:pt>
                <c:pt idx="2">
                  <c:v>18084</c:v>
                </c:pt>
                <c:pt idx="3">
                  <c:v>18066</c:v>
                </c:pt>
                <c:pt idx="4">
                  <c:v>17196</c:v>
                </c:pt>
                <c:pt idx="5">
                  <c:v>17177</c:v>
                </c:pt>
                <c:pt idx="6">
                  <c:v>17200</c:v>
                </c:pt>
                <c:pt idx="7">
                  <c:v>16918</c:v>
                </c:pt>
                <c:pt idx="8">
                  <c:v>16802</c:v>
                </c:pt>
                <c:pt idx="9">
                  <c:v>16286</c:v>
                </c:pt>
                <c:pt idx="10">
                  <c:v>15534</c:v>
                </c:pt>
                <c:pt idx="11">
                  <c:v>13296</c:v>
                </c:pt>
                <c:pt idx="12">
                  <c:v>13134</c:v>
                </c:pt>
                <c:pt idx="13">
                  <c:v>12631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Ustalona trzeźwość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7316</c:v>
                </c:pt>
                <c:pt idx="1">
                  <c:v>8474</c:v>
                </c:pt>
                <c:pt idx="2">
                  <c:v>8926</c:v>
                </c:pt>
                <c:pt idx="3">
                  <c:v>8530</c:v>
                </c:pt>
                <c:pt idx="4">
                  <c:v>8105</c:v>
                </c:pt>
                <c:pt idx="5">
                  <c:v>8579</c:v>
                </c:pt>
                <c:pt idx="6">
                  <c:v>8541</c:v>
                </c:pt>
                <c:pt idx="7">
                  <c:v>8510</c:v>
                </c:pt>
                <c:pt idx="8">
                  <c:v>8737</c:v>
                </c:pt>
                <c:pt idx="9">
                  <c:v>8164</c:v>
                </c:pt>
                <c:pt idx="10">
                  <c:v>7450</c:v>
                </c:pt>
                <c:pt idx="11">
                  <c:v>6277</c:v>
                </c:pt>
                <c:pt idx="12">
                  <c:v>6136</c:v>
                </c:pt>
                <c:pt idx="13">
                  <c:v>5636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Pod wpływem alkoholu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Arkusz1!$D$2:$D$15</c:f>
              <c:numCache>
                <c:formatCode>General</c:formatCode>
                <c:ptCount val="14"/>
                <c:pt idx="0">
                  <c:v>4550</c:v>
                </c:pt>
                <c:pt idx="1">
                  <c:v>5163</c:v>
                </c:pt>
                <c:pt idx="2">
                  <c:v>5526</c:v>
                </c:pt>
                <c:pt idx="3">
                  <c:v>5155</c:v>
                </c:pt>
                <c:pt idx="4">
                  <c:v>5076</c:v>
                </c:pt>
                <c:pt idx="5">
                  <c:v>5485</c:v>
                </c:pt>
                <c:pt idx="6">
                  <c:v>5676</c:v>
                </c:pt>
                <c:pt idx="7">
                  <c:v>5975</c:v>
                </c:pt>
                <c:pt idx="8">
                  <c:v>6328</c:v>
                </c:pt>
                <c:pt idx="9">
                  <c:v>6084</c:v>
                </c:pt>
                <c:pt idx="10">
                  <c:v>5617</c:v>
                </c:pt>
                <c:pt idx="11">
                  <c:v>4746</c:v>
                </c:pt>
                <c:pt idx="12">
                  <c:v>4787</c:v>
                </c:pt>
                <c:pt idx="13">
                  <c:v>4416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20"/>
        <c:axId val="181645528"/>
        <c:axId val="225713264"/>
      </c:barChart>
      <c:catAx>
        <c:axId val="18164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713264"/>
        <c:crosses val="autoZero"/>
        <c:auto val="1"/>
        <c:lblAlgn val="ctr"/>
        <c:lblOffset val="100"/>
        <c:noMultiLvlLbl val="0"/>
      </c:catAx>
      <c:valAx>
        <c:axId val="225713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645528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25400">
      <a:solidFill>
        <a:schemeClr val="tx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58458813108952E-2"/>
          <c:y val="4.1907514450867052E-2"/>
          <c:w val="0.94331266607617359"/>
          <c:h val="0.8353883623923096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Wiktymizacja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7"/>
            <c:spPr>
              <a:solidFill>
                <a:schemeClr val="bg1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4099658422054276E-2"/>
                  <c:y val="-3.8710261861990586E-2"/>
                </c:manualLayout>
              </c:layout>
              <c:spPr>
                <a:noFill/>
                <a:ln w="28210">
                  <a:noFill/>
                </a:ln>
              </c:spPr>
              <c:txPr>
                <a:bodyPr/>
                <a:lstStyle/>
                <a:p>
                  <a:pPr>
                    <a:defRPr sz="1222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44239898521777E-2"/>
                  <c:y val="-3.6594641568445274E-2"/>
                </c:manualLayout>
              </c:layout>
              <c:spPr>
                <a:noFill/>
                <a:ln w="28210">
                  <a:noFill/>
                </a:ln>
              </c:spPr>
              <c:txPr>
                <a:bodyPr/>
                <a:lstStyle/>
                <a:p>
                  <a:pPr>
                    <a:defRPr sz="1222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442441036309989E-2"/>
                  <c:y val="-3.5577369659193836E-2"/>
                </c:manualLayout>
              </c:layout>
              <c:spPr>
                <a:noFill/>
                <a:ln w="28210">
                  <a:noFill/>
                </a:ln>
              </c:spPr>
              <c:txPr>
                <a:bodyPr/>
                <a:lstStyle/>
                <a:p>
                  <a:pPr>
                    <a:defRPr sz="1222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785181599473511E-2"/>
                  <c:y val="-3.5675610871613639E-2"/>
                </c:manualLayout>
              </c:layout>
              <c:spPr>
                <a:noFill/>
                <a:ln w="28210">
                  <a:noFill/>
                </a:ln>
              </c:spPr>
              <c:txPr>
                <a:bodyPr/>
                <a:lstStyle/>
                <a:p>
                  <a:pPr>
                    <a:defRPr sz="1222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821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2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20.5</c:v>
                </c:pt>
                <c:pt idx="1">
                  <c:v>17.7</c:v>
                </c:pt>
                <c:pt idx="2">
                  <c:v>16.899999999999999</c:v>
                </c:pt>
                <c:pt idx="3">
                  <c:v>13</c:v>
                </c:pt>
                <c:pt idx="4">
                  <c:v>8.6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dLbls>
            <c:delete val="1"/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6.52</c:v>
                </c:pt>
                <c:pt idx="1">
                  <c:v>6.49</c:v>
                </c:pt>
                <c:pt idx="2">
                  <c:v>7.12</c:v>
                </c:pt>
                <c:pt idx="3">
                  <c:v>8.2799999999999994</c:v>
                </c:pt>
                <c:pt idx="4">
                  <c:v>9.58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7670864"/>
        <c:axId val="227671256"/>
      </c:lineChart>
      <c:catAx>
        <c:axId val="22767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5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71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71256"/>
        <c:scaling>
          <c:orientation val="minMax"/>
        </c:scaling>
        <c:delete val="0"/>
        <c:axPos val="l"/>
        <c:majorGridlines>
          <c:spPr>
            <a:ln w="352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5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70864"/>
        <c:crosses val="autoZero"/>
        <c:crossBetween val="between"/>
      </c:valAx>
      <c:spPr>
        <a:solidFill>
          <a:srgbClr val="FFFFFF"/>
        </a:solidFill>
        <a:ln w="14105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2249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1769837906932E-2"/>
          <c:y val="3.5036645623002641E-2"/>
          <c:w val="0.94336283185840697"/>
          <c:h val="0.84725471157720067"/>
        </c:manualLayout>
      </c:layout>
      <c:lineChart>
        <c:grouping val="standard"/>
        <c:varyColors val="0"/>
        <c:ser>
          <c:idx val="1"/>
          <c:order val="0"/>
          <c:tx>
            <c:strRef>
              <c:f>Sheet1!$A$7</c:f>
              <c:strCache>
                <c:ptCount val="1"/>
                <c:pt idx="0">
                  <c:v>Wiktymizacja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7130814711103975E-2"/>
                  <c:y val="-3.0255708584467356E-2"/>
                </c:manualLayout>
              </c:layout>
              <c:spPr>
                <a:noFill/>
                <a:ln w="26661">
                  <a:noFill/>
                </a:ln>
              </c:spPr>
              <c:txPr>
                <a:bodyPr/>
                <a:lstStyle/>
                <a:p>
                  <a:pPr>
                    <a:defRPr sz="126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592842473115822E-2"/>
                  <c:y val="-2.9990614580453084E-2"/>
                </c:manualLayout>
              </c:layout>
              <c:spPr>
                <a:noFill/>
                <a:ln w="26661">
                  <a:noFill/>
                </a:ln>
              </c:spPr>
              <c:txPr>
                <a:bodyPr/>
                <a:lstStyle/>
                <a:p>
                  <a:pPr>
                    <a:defRPr sz="126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2263568671974727E-2"/>
                  <c:y val="-3.0493180630496552E-2"/>
                </c:manualLayout>
              </c:layout>
              <c:spPr>
                <a:noFill/>
                <a:ln w="26661">
                  <a:noFill/>
                </a:ln>
              </c:spPr>
              <c:txPr>
                <a:bodyPr/>
                <a:lstStyle/>
                <a:p>
                  <a:pPr>
                    <a:defRPr sz="126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030330336199421E-2"/>
                  <c:y val="-3.521783324664958E-2"/>
                </c:manualLayout>
              </c:layout>
              <c:spPr>
                <a:noFill/>
                <a:ln w="26661">
                  <a:noFill/>
                </a:ln>
              </c:spPr>
              <c:txPr>
                <a:bodyPr/>
                <a:lstStyle/>
                <a:p>
                  <a:pPr>
                    <a:defRPr sz="126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006775466109571E-2"/>
                  <c:y val="-2.9107406165040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666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6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1.7</c:v>
                </c:pt>
                <c:pt idx="1">
                  <c:v>1.8</c:v>
                </c:pt>
                <c:pt idx="2">
                  <c:v>1.8</c:v>
                </c:pt>
                <c:pt idx="3">
                  <c:v>1.3</c:v>
                </c:pt>
                <c:pt idx="4">
                  <c:v>2.9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Sheet1!$A$8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chemeClr val="tx2">
                    <a:lumMod val="75000"/>
                  </a:schemeClr>
                </a:solidFill>
                <a:prstDash val="solid"/>
              </a:ln>
            </c:spPr>
          </c:marker>
          <c:dLbls>
            <c:delete val="1"/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0.65200000000000002</c:v>
                </c:pt>
                <c:pt idx="1">
                  <c:v>0.64900000000000002</c:v>
                </c:pt>
                <c:pt idx="2">
                  <c:v>0.71199999999999997</c:v>
                </c:pt>
                <c:pt idx="3">
                  <c:v>0.82799999999999996</c:v>
                </c:pt>
                <c:pt idx="4">
                  <c:v>0.95799999999999996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7614200"/>
        <c:axId val="227614592"/>
      </c:lineChart>
      <c:catAx>
        <c:axId val="227614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1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14592"/>
        <c:scaling>
          <c:orientation val="minMax"/>
        </c:scaling>
        <c:delete val="0"/>
        <c:axPos val="l"/>
        <c:majorGridlines>
          <c:spPr>
            <a:ln w="333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5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14200"/>
        <c:crosses val="autoZero"/>
        <c:crossBetween val="between"/>
      </c:valAx>
      <c:spPr>
        <a:solidFill>
          <a:srgbClr val="FFFFFF"/>
        </a:solidFill>
        <a:ln w="13330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212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240819162310591E-2"/>
          <c:y val="2.9363629125558934E-2"/>
          <c:w val="0.93893805309734513"/>
          <c:h val="0.86187390667425501"/>
        </c:manualLayout>
      </c:layout>
      <c:lineChart>
        <c:grouping val="standard"/>
        <c:varyColors val="0"/>
        <c:ser>
          <c:idx val="3"/>
          <c:order val="0"/>
          <c:tx>
            <c:strRef>
              <c:f>Sheet1!$A$4</c:f>
              <c:strCache>
                <c:ptCount val="1"/>
                <c:pt idx="0">
                  <c:v>Wiktymizacja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dLbls>
            <c:delete val="1"/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0.65200000000000002</c:v>
                </c:pt>
                <c:pt idx="1">
                  <c:v>0.64900000000000002</c:v>
                </c:pt>
                <c:pt idx="2">
                  <c:v>0.71199999999999997</c:v>
                </c:pt>
                <c:pt idx="3">
                  <c:v>0.82799999999999996</c:v>
                </c:pt>
                <c:pt idx="4">
                  <c:v>0.95799999999999996</c:v>
                </c:pt>
              </c:numCache>
            </c:numRef>
          </c:val>
          <c:smooth val="1"/>
        </c:ser>
        <c:ser>
          <c:idx val="0"/>
          <c:order val="1"/>
          <c:tx>
            <c:strRef>
              <c:f>Sheet1!$A$5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dPt>
            <c:idx val="3"/>
            <c:bubble3D val="0"/>
          </c:dPt>
          <c:dLbls>
            <c:dLbl>
              <c:idx val="0"/>
              <c:layout>
                <c:manualLayout>
                  <c:x val="-2.2058823529411783E-2"/>
                  <c:y val="-4.5805901639580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605042016806685E-2"/>
                  <c:y val="-3.6644721311664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756302521008479E-2"/>
                  <c:y val="-3.6644721311664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957983193277309E-2"/>
                  <c:y val="-4.5805901639580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aseline="0">
                    <a:latin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2.1</c:v>
                </c:pt>
                <c:pt idx="1">
                  <c:v>2</c:v>
                </c:pt>
                <c:pt idx="2">
                  <c:v>2</c:v>
                </c:pt>
                <c:pt idx="3">
                  <c:v>1.4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7615376"/>
        <c:axId val="227615768"/>
      </c:lineChart>
      <c:catAx>
        <c:axId val="22761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15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15768"/>
        <c:scaling>
          <c:orientation val="minMax"/>
        </c:scaling>
        <c:delete val="0"/>
        <c:axPos val="l"/>
        <c:majorGridlines>
          <c:spPr>
            <a:ln w="3331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5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15376"/>
        <c:crosses val="autoZero"/>
        <c:crossBetween val="between"/>
      </c:valAx>
      <c:spPr>
        <a:solidFill>
          <a:srgbClr val="FFFFFF"/>
        </a:solidFill>
        <a:ln w="13326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5400">
      <a:solidFill>
        <a:schemeClr val="tx1"/>
      </a:solidFill>
      <a:prstDash val="solid"/>
    </a:ln>
  </c:spPr>
  <c:txPr>
    <a:bodyPr/>
    <a:lstStyle/>
    <a:p>
      <a:pPr>
        <a:defRPr sz="212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370608085753987E-2"/>
          <c:y val="3.0881485053578822E-2"/>
          <c:w val="0.94336283185840697"/>
          <c:h val="0.85170309372884223"/>
        </c:manualLayout>
      </c:layout>
      <c:lineChart>
        <c:grouping val="standard"/>
        <c:varyColors val="0"/>
        <c:ser>
          <c:idx val="6"/>
          <c:order val="0"/>
          <c:tx>
            <c:strRef>
              <c:f>Sheet1!$A$7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chemeClr val="tx2">
                    <a:lumMod val="75000"/>
                  </a:schemeClr>
                </a:solidFill>
                <a:prstDash val="solid"/>
              </a:ln>
            </c:spPr>
          </c:marker>
          <c:dLbls>
            <c:delete val="1"/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6.52</c:v>
                </c:pt>
                <c:pt idx="1">
                  <c:v>6.49</c:v>
                </c:pt>
                <c:pt idx="2">
                  <c:v>7.12</c:v>
                </c:pt>
                <c:pt idx="3">
                  <c:v>8.2799999999999994</c:v>
                </c:pt>
                <c:pt idx="4">
                  <c:v>9.58</c:v>
                </c:pt>
              </c:numCache>
            </c:numRef>
          </c:val>
          <c:smooth val="1"/>
        </c:ser>
        <c:ser>
          <c:idx val="0"/>
          <c:order val="1"/>
          <c:tx>
            <c:strRef>
              <c:f>Sheet1!$A$8</c:f>
              <c:strCache>
                <c:ptCount val="1"/>
                <c:pt idx="0">
                  <c:v>Wiktymizacja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2.310924369747901E-2"/>
                  <c:y val="-3.4354426229685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058823529411804E-2"/>
                  <c:y val="-3.6644721311664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4159663865546219E-2"/>
                  <c:y val="-2.7483540983748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907563025210239E-2"/>
                  <c:y val="-3.8935016393643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058823529411766E-2"/>
                  <c:y val="-3.6644721311664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aseline="0">
                    <a:latin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11.9</c:v>
                </c:pt>
                <c:pt idx="1">
                  <c:v>8.6</c:v>
                </c:pt>
                <c:pt idx="2">
                  <c:v>8.6</c:v>
                </c:pt>
                <c:pt idx="3">
                  <c:v>5.8</c:v>
                </c:pt>
                <c:pt idx="4">
                  <c:v>3.6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7616552"/>
        <c:axId val="227616944"/>
      </c:lineChart>
      <c:catAx>
        <c:axId val="227616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1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16944"/>
        <c:scaling>
          <c:orientation val="minMax"/>
        </c:scaling>
        <c:delete val="0"/>
        <c:axPos val="l"/>
        <c:majorGridlines>
          <c:spPr>
            <a:ln w="3331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5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616552"/>
        <c:crosses val="autoZero"/>
        <c:crossBetween val="between"/>
      </c:valAx>
      <c:spPr>
        <a:solidFill>
          <a:srgbClr val="FFFFFF"/>
        </a:solidFill>
        <a:ln w="13326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212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442477876106187E-2"/>
          <c:y val="4.1847041847041841E-2"/>
          <c:w val="0.93893805309734513"/>
          <c:h val="0.8580520534350981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Wiktymizacja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chemeClr val="bg1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-1.680672268907563E-2"/>
                  <c:y val="2.9378101285713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907563025210083E-2"/>
                  <c:y val="-2.9378101285713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66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5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3.6</c:v>
                </c:pt>
                <c:pt idx="1">
                  <c:v>1.5</c:v>
                </c:pt>
                <c:pt idx="2">
                  <c:v>0.5</c:v>
                </c:pt>
                <c:pt idx="3">
                  <c:v>1.3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Spożycie alkoholu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dLbls>
            <c:delete val="1"/>
          </c:dLbls>
          <c:cat>
            <c:strRef>
              <c:f>Sheet1!$B$1:$F$1</c:f>
              <c:strCache>
                <c:ptCount val="5"/>
                <c:pt idx="0">
                  <c:v>1992</c:v>
                </c:pt>
                <c:pt idx="1">
                  <c:v>1996</c:v>
                </c:pt>
                <c:pt idx="2">
                  <c:v>2000</c:v>
                </c:pt>
                <c:pt idx="3">
                  <c:v>2004</c:v>
                </c:pt>
                <c:pt idx="4">
                  <c:v>2007/2008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0.65200000000000002</c:v>
                </c:pt>
                <c:pt idx="1">
                  <c:v>0.64900000000000002</c:v>
                </c:pt>
                <c:pt idx="2">
                  <c:v>0.71199999999999997</c:v>
                </c:pt>
                <c:pt idx="3">
                  <c:v>0.82799999999999996</c:v>
                </c:pt>
                <c:pt idx="4">
                  <c:v>0.92100000000000004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8182208"/>
        <c:axId val="228182600"/>
      </c:lineChart>
      <c:catAx>
        <c:axId val="22818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8182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8182600"/>
        <c:scaling>
          <c:orientation val="minMax"/>
        </c:scaling>
        <c:delete val="0"/>
        <c:axPos val="l"/>
        <c:majorGridlines>
          <c:spPr>
            <a:ln w="3331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5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8182208"/>
        <c:crosses val="autoZero"/>
        <c:crossBetween val="between"/>
      </c:valAx>
      <c:spPr>
        <a:solidFill>
          <a:srgbClr val="FFFFFF"/>
        </a:solidFill>
        <a:ln w="13326">
          <a:solidFill>
            <a:schemeClr val="tx1"/>
          </a:solidFill>
          <a:prstDash val="solid"/>
        </a:ln>
      </c:spPr>
    </c:plotArea>
    <c:legend>
      <c:legendPos val="b"/>
      <c:layout/>
      <c:overlay val="0"/>
      <c:txPr>
        <a:bodyPr/>
        <a:lstStyle/>
        <a:p>
          <a:pPr>
            <a:defRPr sz="12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  <a:ln w="22225">
      <a:solidFill>
        <a:schemeClr val="tx1"/>
      </a:solidFill>
      <a:prstDash val="solid"/>
    </a:ln>
  </c:spPr>
  <c:txPr>
    <a:bodyPr/>
    <a:lstStyle/>
    <a:p>
      <a:pPr>
        <a:defRPr sz="212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33685</c:v>
                </c:pt>
                <c:pt idx="1">
                  <c:v>42139</c:v>
                </c:pt>
                <c:pt idx="2">
                  <c:v>44347</c:v>
                </c:pt>
                <c:pt idx="3">
                  <c:v>45324</c:v>
                </c:pt>
                <c:pt idx="4">
                  <c:v>45251</c:v>
                </c:pt>
                <c:pt idx="5">
                  <c:v>50579</c:v>
                </c:pt>
                <c:pt idx="6">
                  <c:v>47678</c:v>
                </c:pt>
                <c:pt idx="7">
                  <c:v>40754</c:v>
                </c:pt>
                <c:pt idx="8">
                  <c:v>38344</c:v>
                </c:pt>
                <c:pt idx="9">
                  <c:v>35840</c:v>
                </c:pt>
                <c:pt idx="10">
                  <c:v>35548</c:v>
                </c:pt>
                <c:pt idx="11">
                  <c:v>40464</c:v>
                </c:pt>
                <c:pt idx="12">
                  <c:v>46186</c:v>
                </c:pt>
                <c:pt idx="13">
                  <c:v>49948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Ustalona nietrzeźwość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18394</c:v>
                </c:pt>
                <c:pt idx="1">
                  <c:v>22408</c:v>
                </c:pt>
                <c:pt idx="2">
                  <c:v>23969</c:v>
                </c:pt>
                <c:pt idx="3">
                  <c:v>24379</c:v>
                </c:pt>
                <c:pt idx="4">
                  <c:v>24634</c:v>
                </c:pt>
                <c:pt idx="5">
                  <c:v>29379</c:v>
                </c:pt>
                <c:pt idx="6">
                  <c:v>26662</c:v>
                </c:pt>
                <c:pt idx="7">
                  <c:v>22818</c:v>
                </c:pt>
                <c:pt idx="8">
                  <c:v>20862</c:v>
                </c:pt>
                <c:pt idx="9">
                  <c:v>18971</c:v>
                </c:pt>
                <c:pt idx="10">
                  <c:v>18835</c:v>
                </c:pt>
                <c:pt idx="11">
                  <c:v>20420</c:v>
                </c:pt>
                <c:pt idx="12">
                  <c:v>22416</c:v>
                </c:pt>
                <c:pt idx="13">
                  <c:v>22738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Nietrzeźwi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Arkusz1!$D$2:$D$15</c:f>
              <c:numCache>
                <c:formatCode>General</c:formatCode>
                <c:ptCount val="14"/>
                <c:pt idx="0">
                  <c:v>5393</c:v>
                </c:pt>
                <c:pt idx="1">
                  <c:v>6252</c:v>
                </c:pt>
                <c:pt idx="2">
                  <c:v>6073</c:v>
                </c:pt>
                <c:pt idx="3">
                  <c:v>5668</c:v>
                </c:pt>
                <c:pt idx="4">
                  <c:v>5846</c:v>
                </c:pt>
                <c:pt idx="5">
                  <c:v>7118</c:v>
                </c:pt>
                <c:pt idx="6">
                  <c:v>6564</c:v>
                </c:pt>
                <c:pt idx="7">
                  <c:v>6009</c:v>
                </c:pt>
                <c:pt idx="8">
                  <c:v>5706</c:v>
                </c:pt>
                <c:pt idx="9">
                  <c:v>5741</c:v>
                </c:pt>
                <c:pt idx="10">
                  <c:v>5510</c:v>
                </c:pt>
                <c:pt idx="11">
                  <c:v>5850</c:v>
                </c:pt>
                <c:pt idx="12">
                  <c:v>6817</c:v>
                </c:pt>
                <c:pt idx="13">
                  <c:v>7228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20"/>
        <c:axId val="225714048"/>
        <c:axId val="225714440"/>
      </c:barChart>
      <c:catAx>
        <c:axId val="22571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714440"/>
        <c:crosses val="autoZero"/>
        <c:auto val="1"/>
        <c:lblAlgn val="ctr"/>
        <c:lblOffset val="100"/>
        <c:noMultiLvlLbl val="0"/>
      </c:catAx>
      <c:valAx>
        <c:axId val="225714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714048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25400">
      <a:solidFill>
        <a:schemeClr val="tx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38173</c:v>
                </c:pt>
                <c:pt idx="1">
                  <c:v>38118</c:v>
                </c:pt>
                <c:pt idx="2">
                  <c:v>33992</c:v>
                </c:pt>
                <c:pt idx="3">
                  <c:v>31819</c:v>
                </c:pt>
                <c:pt idx="4">
                  <c:v>29030</c:v>
                </c:pt>
                <c:pt idx="5">
                  <c:v>26748</c:v>
                </c:pt>
                <c:pt idx="6">
                  <c:v>23779</c:v>
                </c:pt>
                <c:pt idx="7">
                  <c:v>19793</c:v>
                </c:pt>
                <c:pt idx="8">
                  <c:v>16374</c:v>
                </c:pt>
                <c:pt idx="9">
                  <c:v>14818</c:v>
                </c:pt>
                <c:pt idx="10">
                  <c:v>15854</c:v>
                </c:pt>
                <c:pt idx="11">
                  <c:v>18612</c:v>
                </c:pt>
                <c:pt idx="12">
                  <c:v>19585</c:v>
                </c:pt>
                <c:pt idx="13">
                  <c:v>19420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Ustalona nietrzeźwość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21672</c:v>
                </c:pt>
                <c:pt idx="1">
                  <c:v>22221</c:v>
                </c:pt>
                <c:pt idx="2">
                  <c:v>19640</c:v>
                </c:pt>
                <c:pt idx="3">
                  <c:v>17950</c:v>
                </c:pt>
                <c:pt idx="4">
                  <c:v>16236</c:v>
                </c:pt>
                <c:pt idx="5">
                  <c:v>14517</c:v>
                </c:pt>
                <c:pt idx="6">
                  <c:v>12674</c:v>
                </c:pt>
                <c:pt idx="7">
                  <c:v>10160</c:v>
                </c:pt>
                <c:pt idx="8">
                  <c:v>8140</c:v>
                </c:pt>
                <c:pt idx="9">
                  <c:v>6926</c:v>
                </c:pt>
                <c:pt idx="10">
                  <c:v>7131</c:v>
                </c:pt>
                <c:pt idx="11">
                  <c:v>7963</c:v>
                </c:pt>
                <c:pt idx="12">
                  <c:v>8126</c:v>
                </c:pt>
                <c:pt idx="13">
                  <c:v>7326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Nietrzeźwi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Arkusz1!$D$2:$D$15</c:f>
              <c:numCache>
                <c:formatCode>General</c:formatCode>
                <c:ptCount val="14"/>
                <c:pt idx="0">
                  <c:v>10634</c:v>
                </c:pt>
                <c:pt idx="1">
                  <c:v>9881</c:v>
                </c:pt>
                <c:pt idx="2">
                  <c:v>8374</c:v>
                </c:pt>
                <c:pt idx="3">
                  <c:v>7232</c:v>
                </c:pt>
                <c:pt idx="4">
                  <c:v>6388</c:v>
                </c:pt>
                <c:pt idx="5">
                  <c:v>5668</c:v>
                </c:pt>
                <c:pt idx="6">
                  <c:v>4740</c:v>
                </c:pt>
                <c:pt idx="7">
                  <c:v>4003</c:v>
                </c:pt>
                <c:pt idx="8">
                  <c:v>3425</c:v>
                </c:pt>
                <c:pt idx="9">
                  <c:v>3235</c:v>
                </c:pt>
                <c:pt idx="10">
                  <c:v>3536</c:v>
                </c:pt>
                <c:pt idx="11">
                  <c:v>3527</c:v>
                </c:pt>
                <c:pt idx="12">
                  <c:v>3647</c:v>
                </c:pt>
                <c:pt idx="13">
                  <c:v>3330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20"/>
        <c:axId val="225715224"/>
        <c:axId val="225715616"/>
      </c:barChart>
      <c:catAx>
        <c:axId val="22571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715616"/>
        <c:crosses val="autoZero"/>
        <c:auto val="1"/>
        <c:lblAlgn val="ctr"/>
        <c:lblOffset val="100"/>
        <c:noMultiLvlLbl val="0"/>
      </c:catAx>
      <c:valAx>
        <c:axId val="22571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715224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25400">
      <a:solidFill>
        <a:schemeClr val="tx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13991</c:v>
                </c:pt>
                <c:pt idx="1">
                  <c:v>17880</c:v>
                </c:pt>
                <c:pt idx="2">
                  <c:v>18037</c:v>
                </c:pt>
                <c:pt idx="3">
                  <c:v>16875</c:v>
                </c:pt>
                <c:pt idx="4">
                  <c:v>17075</c:v>
                </c:pt>
                <c:pt idx="5">
                  <c:v>16828</c:v>
                </c:pt>
                <c:pt idx="6">
                  <c:v>15384</c:v>
                </c:pt>
                <c:pt idx="7">
                  <c:v>13825</c:v>
                </c:pt>
                <c:pt idx="8">
                  <c:v>10846</c:v>
                </c:pt>
                <c:pt idx="9">
                  <c:v>10234</c:v>
                </c:pt>
                <c:pt idx="10">
                  <c:v>10325</c:v>
                </c:pt>
                <c:pt idx="11">
                  <c:v>9680</c:v>
                </c:pt>
                <c:pt idx="12">
                  <c:v>9135</c:v>
                </c:pt>
                <c:pt idx="13">
                  <c:v>8628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Ustalona nietrzeźwość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8309</c:v>
                </c:pt>
                <c:pt idx="1">
                  <c:v>10290</c:v>
                </c:pt>
                <c:pt idx="2">
                  <c:v>10845</c:v>
                </c:pt>
                <c:pt idx="3">
                  <c:v>9964</c:v>
                </c:pt>
                <c:pt idx="4">
                  <c:v>10063</c:v>
                </c:pt>
                <c:pt idx="5">
                  <c:v>9707</c:v>
                </c:pt>
                <c:pt idx="6">
                  <c:v>8914</c:v>
                </c:pt>
                <c:pt idx="7">
                  <c:v>7890</c:v>
                </c:pt>
                <c:pt idx="8">
                  <c:v>5988</c:v>
                </c:pt>
                <c:pt idx="9">
                  <c:v>5323</c:v>
                </c:pt>
                <c:pt idx="10">
                  <c:v>5127</c:v>
                </c:pt>
                <c:pt idx="11">
                  <c:v>4647</c:v>
                </c:pt>
                <c:pt idx="12">
                  <c:v>4426</c:v>
                </c:pt>
                <c:pt idx="13">
                  <c:v>4120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Nietrzeźwi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Arkusz1!$D$2:$D$15</c:f>
              <c:numCache>
                <c:formatCode>General</c:formatCode>
                <c:ptCount val="14"/>
                <c:pt idx="0">
                  <c:v>5022</c:v>
                </c:pt>
                <c:pt idx="1">
                  <c:v>5673</c:v>
                </c:pt>
                <c:pt idx="2">
                  <c:v>5869</c:v>
                </c:pt>
                <c:pt idx="3">
                  <c:v>4966</c:v>
                </c:pt>
                <c:pt idx="4">
                  <c:v>5099</c:v>
                </c:pt>
                <c:pt idx="5">
                  <c:v>5026</c:v>
                </c:pt>
                <c:pt idx="6">
                  <c:v>4805</c:v>
                </c:pt>
                <c:pt idx="7">
                  <c:v>4736</c:v>
                </c:pt>
                <c:pt idx="8">
                  <c:v>3791</c:v>
                </c:pt>
                <c:pt idx="9">
                  <c:v>3599</c:v>
                </c:pt>
                <c:pt idx="10">
                  <c:v>3437</c:v>
                </c:pt>
                <c:pt idx="11">
                  <c:v>3030</c:v>
                </c:pt>
                <c:pt idx="12">
                  <c:v>3097</c:v>
                </c:pt>
                <c:pt idx="13">
                  <c:v>2952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20"/>
        <c:axId val="225716400"/>
        <c:axId val="225716792"/>
      </c:barChart>
      <c:catAx>
        <c:axId val="22571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716792"/>
        <c:crosses val="autoZero"/>
        <c:auto val="1"/>
        <c:lblAlgn val="ctr"/>
        <c:lblOffset val="100"/>
        <c:noMultiLvlLbl val="0"/>
      </c:catAx>
      <c:valAx>
        <c:axId val="225716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716400"/>
        <c:crosses val="autoZero"/>
        <c:crossBetween val="between"/>
      </c:valAx>
      <c:spPr>
        <a:noFill/>
        <a:ln w="2540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25400">
      <a:solidFill>
        <a:schemeClr val="tx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034683689943777E-2"/>
          <c:y val="3.6753022809950318E-2"/>
          <c:w val="0.92403174755484263"/>
          <c:h val="0.798461619509294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1172</c:v>
                </c:pt>
                <c:pt idx="1">
                  <c:v>1309</c:v>
                </c:pt>
                <c:pt idx="2">
                  <c:v>1343</c:v>
                </c:pt>
                <c:pt idx="3">
                  <c:v>1304</c:v>
                </c:pt>
                <c:pt idx="4">
                  <c:v>1311</c:v>
                </c:pt>
                <c:pt idx="5">
                  <c:v>1153</c:v>
                </c:pt>
                <c:pt idx="6">
                  <c:v>1089</c:v>
                </c:pt>
                <c:pt idx="7">
                  <c:v>1056</c:v>
                </c:pt>
                <c:pt idx="8">
                  <c:v>993</c:v>
                </c:pt>
                <c:pt idx="9">
                  <c:v>924</c:v>
                </c:pt>
                <c:pt idx="10">
                  <c:v>852</c:v>
                </c:pt>
                <c:pt idx="11">
                  <c:v>768</c:v>
                </c:pt>
                <c:pt idx="12">
                  <c:v>766</c:v>
                </c:pt>
                <c:pt idx="13">
                  <c:v>749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Ustalona nietrzeźwość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673</c:v>
                </c:pt>
                <c:pt idx="1">
                  <c:v>788</c:v>
                </c:pt>
                <c:pt idx="2">
                  <c:v>772</c:v>
                </c:pt>
                <c:pt idx="3">
                  <c:v>809</c:v>
                </c:pt>
                <c:pt idx="4">
                  <c:v>742</c:v>
                </c:pt>
                <c:pt idx="5">
                  <c:v>671</c:v>
                </c:pt>
                <c:pt idx="6">
                  <c:v>601</c:v>
                </c:pt>
                <c:pt idx="7">
                  <c:v>609</c:v>
                </c:pt>
                <c:pt idx="8">
                  <c:v>476</c:v>
                </c:pt>
                <c:pt idx="9">
                  <c:v>462</c:v>
                </c:pt>
                <c:pt idx="10">
                  <c:v>447</c:v>
                </c:pt>
                <c:pt idx="11">
                  <c:v>374</c:v>
                </c:pt>
                <c:pt idx="12">
                  <c:v>343</c:v>
                </c:pt>
                <c:pt idx="13">
                  <c:v>353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Nietrzeźwi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Arkusz1!$A$2:$A$15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Arkusz1!$D$2:$D$15</c:f>
              <c:numCache>
                <c:formatCode>General</c:formatCode>
                <c:ptCount val="14"/>
                <c:pt idx="0">
                  <c:v>500</c:v>
                </c:pt>
                <c:pt idx="1">
                  <c:v>554</c:v>
                </c:pt>
                <c:pt idx="2">
                  <c:v>521</c:v>
                </c:pt>
                <c:pt idx="3">
                  <c:v>537</c:v>
                </c:pt>
                <c:pt idx="4">
                  <c:v>467</c:v>
                </c:pt>
                <c:pt idx="5">
                  <c:v>441</c:v>
                </c:pt>
                <c:pt idx="6">
                  <c:v>403</c:v>
                </c:pt>
                <c:pt idx="7">
                  <c:v>409</c:v>
                </c:pt>
                <c:pt idx="8">
                  <c:v>321</c:v>
                </c:pt>
                <c:pt idx="9">
                  <c:v>307</c:v>
                </c:pt>
                <c:pt idx="10">
                  <c:v>288</c:v>
                </c:pt>
                <c:pt idx="11">
                  <c:v>250</c:v>
                </c:pt>
                <c:pt idx="12">
                  <c:v>245</c:v>
                </c:pt>
                <c:pt idx="13">
                  <c:v>227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20"/>
        <c:axId val="226556248"/>
        <c:axId val="226556640"/>
      </c:barChart>
      <c:catAx>
        <c:axId val="22655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6556640"/>
        <c:crosses val="autoZero"/>
        <c:auto val="1"/>
        <c:lblAlgn val="ctr"/>
        <c:lblOffset val="100"/>
        <c:noMultiLvlLbl val="0"/>
      </c:catAx>
      <c:valAx>
        <c:axId val="22655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6556248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25400">
      <a:solidFill>
        <a:schemeClr val="tx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Spożycie alkoholu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Arkusz1!$B$2:$B$23</c:f>
              <c:numCache>
                <c:formatCode>General</c:formatCode>
                <c:ptCount val="22"/>
                <c:pt idx="0">
                  <c:v>16.61</c:v>
                </c:pt>
                <c:pt idx="1">
                  <c:v>15.31</c:v>
                </c:pt>
                <c:pt idx="2">
                  <c:v>14.59</c:v>
                </c:pt>
                <c:pt idx="3">
                  <c:v>14.15</c:v>
                </c:pt>
                <c:pt idx="4">
                  <c:v>14.05</c:v>
                </c:pt>
                <c:pt idx="5">
                  <c:v>13.6</c:v>
                </c:pt>
                <c:pt idx="6">
                  <c:v>13.43</c:v>
                </c:pt>
                <c:pt idx="7">
                  <c:v>13.07</c:v>
                </c:pt>
                <c:pt idx="8">
                  <c:v>13.02</c:v>
                </c:pt>
                <c:pt idx="9">
                  <c:v>13</c:v>
                </c:pt>
                <c:pt idx="10">
                  <c:v>12.87</c:v>
                </c:pt>
                <c:pt idx="11">
                  <c:v>12.86</c:v>
                </c:pt>
                <c:pt idx="12">
                  <c:v>12.76</c:v>
                </c:pt>
                <c:pt idx="13">
                  <c:v>12.7</c:v>
                </c:pt>
                <c:pt idx="14">
                  <c:v>12.27</c:v>
                </c:pt>
                <c:pt idx="15">
                  <c:v>12</c:v>
                </c:pt>
                <c:pt idx="16">
                  <c:v>11.45</c:v>
                </c:pt>
                <c:pt idx="17">
                  <c:v>10.76</c:v>
                </c:pt>
                <c:pt idx="18">
                  <c:v>9.73</c:v>
                </c:pt>
                <c:pt idx="19">
                  <c:v>9.59</c:v>
                </c:pt>
                <c:pt idx="20">
                  <c:v>8.85</c:v>
                </c:pt>
                <c:pt idx="21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Przestępczość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Arkusz1!$C$2:$C$23</c:f>
              <c:numCache>
                <c:formatCode>General</c:formatCode>
                <c:ptCount val="22"/>
                <c:pt idx="0">
                  <c:v>31.8</c:v>
                </c:pt>
                <c:pt idx="1">
                  <c:v>43.04</c:v>
                </c:pt>
                <c:pt idx="2">
                  <c:v>19.38</c:v>
                </c:pt>
                <c:pt idx="3">
                  <c:v>39.28</c:v>
                </c:pt>
                <c:pt idx="4">
                  <c:v>36.08</c:v>
                </c:pt>
                <c:pt idx="5">
                  <c:v>29.62</c:v>
                </c:pt>
                <c:pt idx="6">
                  <c:v>40.24</c:v>
                </c:pt>
                <c:pt idx="7">
                  <c:v>19.559999999999999</c:v>
                </c:pt>
                <c:pt idx="8">
                  <c:v>24.84</c:v>
                </c:pt>
                <c:pt idx="9">
                  <c:v>70.81</c:v>
                </c:pt>
                <c:pt idx="10">
                  <c:v>73.83</c:v>
                </c:pt>
                <c:pt idx="11">
                  <c:v>89.23</c:v>
                </c:pt>
                <c:pt idx="12">
                  <c:v>16.57</c:v>
                </c:pt>
                <c:pt idx="13">
                  <c:v>56.46</c:v>
                </c:pt>
                <c:pt idx="14">
                  <c:v>82.87</c:v>
                </c:pt>
                <c:pt idx="15">
                  <c:v>93.77</c:v>
                </c:pt>
                <c:pt idx="16">
                  <c:v>18.16</c:v>
                </c:pt>
                <c:pt idx="17">
                  <c:v>87.81</c:v>
                </c:pt>
                <c:pt idx="18">
                  <c:v>76.09</c:v>
                </c:pt>
                <c:pt idx="19">
                  <c:v>43.8</c:v>
                </c:pt>
                <c:pt idx="20">
                  <c:v>151.86000000000001</c:v>
                </c:pt>
                <c:pt idx="21">
                  <c:v>65.53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557424"/>
        <c:axId val="226557816"/>
      </c:barChart>
      <c:catAx>
        <c:axId val="226557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l-PL"/>
          </a:p>
        </c:txPr>
        <c:crossAx val="226557816"/>
        <c:crosses val="autoZero"/>
        <c:auto val="1"/>
        <c:lblAlgn val="ctr"/>
        <c:lblOffset val="100"/>
        <c:noMultiLvlLbl val="0"/>
      </c:catAx>
      <c:valAx>
        <c:axId val="226557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557424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Spożycie alkoholu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Arkusz1!$B$2:$B$23</c:f>
              <c:numCache>
                <c:formatCode>General</c:formatCode>
                <c:ptCount val="22"/>
                <c:pt idx="0">
                  <c:v>16.61</c:v>
                </c:pt>
                <c:pt idx="1">
                  <c:v>15.31</c:v>
                </c:pt>
                <c:pt idx="2">
                  <c:v>14.59</c:v>
                </c:pt>
                <c:pt idx="3">
                  <c:v>14.15</c:v>
                </c:pt>
                <c:pt idx="4">
                  <c:v>14.05</c:v>
                </c:pt>
                <c:pt idx="5">
                  <c:v>13.6</c:v>
                </c:pt>
                <c:pt idx="6">
                  <c:v>13.43</c:v>
                </c:pt>
                <c:pt idx="7">
                  <c:v>13.07</c:v>
                </c:pt>
                <c:pt idx="8">
                  <c:v>13.02</c:v>
                </c:pt>
                <c:pt idx="9">
                  <c:v>13</c:v>
                </c:pt>
                <c:pt idx="10">
                  <c:v>12.87</c:v>
                </c:pt>
                <c:pt idx="11">
                  <c:v>12.86</c:v>
                </c:pt>
                <c:pt idx="12">
                  <c:v>12.76</c:v>
                </c:pt>
                <c:pt idx="13">
                  <c:v>12.7</c:v>
                </c:pt>
                <c:pt idx="14">
                  <c:v>12.27</c:v>
                </c:pt>
                <c:pt idx="15">
                  <c:v>12</c:v>
                </c:pt>
                <c:pt idx="16">
                  <c:v>11.45</c:v>
                </c:pt>
                <c:pt idx="17">
                  <c:v>10.76</c:v>
                </c:pt>
                <c:pt idx="18">
                  <c:v>9.73</c:v>
                </c:pt>
                <c:pt idx="19">
                  <c:v>9.59</c:v>
                </c:pt>
                <c:pt idx="20">
                  <c:v>8.85</c:v>
                </c:pt>
                <c:pt idx="21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Przestępczość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Arkusz1!$C$2:$C$23</c:f>
              <c:numCache>
                <c:formatCode>General</c:formatCode>
                <c:ptCount val="22"/>
                <c:pt idx="0">
                  <c:v>8</c:v>
                </c:pt>
                <c:pt idx="1">
                  <c:v>6</c:v>
                </c:pt>
                <c:pt idx="2">
                  <c:v>9</c:v>
                </c:pt>
                <c:pt idx="3">
                  <c:v>14</c:v>
                </c:pt>
                <c:pt idx="4">
                  <c:v>52</c:v>
                </c:pt>
                <c:pt idx="5">
                  <c:v>16</c:v>
                </c:pt>
                <c:pt idx="6">
                  <c:v>14</c:v>
                </c:pt>
                <c:pt idx="7">
                  <c:v>8</c:v>
                </c:pt>
                <c:pt idx="8">
                  <c:v>72</c:v>
                </c:pt>
                <c:pt idx="9">
                  <c:v>6</c:v>
                </c:pt>
                <c:pt idx="10">
                  <c:v>9</c:v>
                </c:pt>
                <c:pt idx="11">
                  <c:v>11</c:v>
                </c:pt>
                <c:pt idx="12">
                  <c:v>11</c:v>
                </c:pt>
                <c:pt idx="13">
                  <c:v>14</c:v>
                </c:pt>
                <c:pt idx="14">
                  <c:v>26</c:v>
                </c:pt>
                <c:pt idx="15">
                  <c:v>17</c:v>
                </c:pt>
                <c:pt idx="16">
                  <c:v>20</c:v>
                </c:pt>
                <c:pt idx="17">
                  <c:v>7</c:v>
                </c:pt>
                <c:pt idx="18">
                  <c:v>9</c:v>
                </c:pt>
                <c:pt idx="19">
                  <c:v>11</c:v>
                </c:pt>
                <c:pt idx="20">
                  <c:v>10</c:v>
                </c:pt>
                <c:pt idx="2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558600"/>
        <c:axId val="226558992"/>
      </c:barChart>
      <c:catAx>
        <c:axId val="226558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l-PL"/>
          </a:p>
        </c:txPr>
        <c:crossAx val="226558992"/>
        <c:crosses val="autoZero"/>
        <c:auto val="1"/>
        <c:lblAlgn val="ctr"/>
        <c:lblOffset val="100"/>
        <c:noMultiLvlLbl val="0"/>
      </c:catAx>
      <c:valAx>
        <c:axId val="226558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558600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Spożycie alkoholu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Arkusz1!$B$2:$B$23</c:f>
              <c:numCache>
                <c:formatCode>General</c:formatCode>
                <c:ptCount val="22"/>
                <c:pt idx="0">
                  <c:v>16.61</c:v>
                </c:pt>
                <c:pt idx="1">
                  <c:v>15.31</c:v>
                </c:pt>
                <c:pt idx="2">
                  <c:v>14.59</c:v>
                </c:pt>
                <c:pt idx="3">
                  <c:v>14.15</c:v>
                </c:pt>
                <c:pt idx="4">
                  <c:v>14.05</c:v>
                </c:pt>
                <c:pt idx="5">
                  <c:v>13.6</c:v>
                </c:pt>
                <c:pt idx="6">
                  <c:v>13.43</c:v>
                </c:pt>
                <c:pt idx="7">
                  <c:v>13.07</c:v>
                </c:pt>
                <c:pt idx="8">
                  <c:v>13.02</c:v>
                </c:pt>
                <c:pt idx="9">
                  <c:v>13</c:v>
                </c:pt>
                <c:pt idx="10">
                  <c:v>12.87</c:v>
                </c:pt>
                <c:pt idx="11">
                  <c:v>12.86</c:v>
                </c:pt>
                <c:pt idx="12">
                  <c:v>12.76</c:v>
                </c:pt>
                <c:pt idx="13">
                  <c:v>12.7</c:v>
                </c:pt>
                <c:pt idx="14">
                  <c:v>12.27</c:v>
                </c:pt>
                <c:pt idx="15">
                  <c:v>12</c:v>
                </c:pt>
                <c:pt idx="16">
                  <c:v>11.45</c:v>
                </c:pt>
                <c:pt idx="17">
                  <c:v>10.76</c:v>
                </c:pt>
                <c:pt idx="18">
                  <c:v>9.73</c:v>
                </c:pt>
                <c:pt idx="19">
                  <c:v>9.59</c:v>
                </c:pt>
                <c:pt idx="20">
                  <c:v>8.85</c:v>
                </c:pt>
                <c:pt idx="21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Przestępczość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Arkusz1!$A$2:$A$23</c:f>
              <c:strCache>
                <c:ptCount val="22"/>
                <c:pt idx="0">
                  <c:v>Czechy</c:v>
                </c:pt>
                <c:pt idx="1">
                  <c:v>Słowenia</c:v>
                </c:pt>
                <c:pt idx="2">
                  <c:v>Słowacja</c:v>
                </c:pt>
                <c:pt idx="3">
                  <c:v>Węgry</c:v>
                </c:pt>
                <c:pt idx="4">
                  <c:v>Estonia</c:v>
                </c:pt>
                <c:pt idx="5">
                  <c:v>Polska</c:v>
                </c:pt>
                <c:pt idx="6">
                  <c:v>Portugalia</c:v>
                </c:pt>
                <c:pt idx="7">
                  <c:v>Hiszpania</c:v>
                </c:pt>
                <c:pt idx="8">
                  <c:v>Litwa</c:v>
                </c:pt>
                <c:pt idx="9">
                  <c:v>Austria</c:v>
                </c:pt>
                <c:pt idx="10">
                  <c:v>Niemcy</c:v>
                </c:pt>
                <c:pt idx="11">
                  <c:v>Dania</c:v>
                </c:pt>
                <c:pt idx="12">
                  <c:v>Chorwacja</c:v>
                </c:pt>
                <c:pt idx="13">
                  <c:v>Francja </c:v>
                </c:pt>
                <c:pt idx="14">
                  <c:v>Finlandia</c:v>
                </c:pt>
                <c:pt idx="15">
                  <c:v>Belgia</c:v>
                </c:pt>
                <c:pt idx="16">
                  <c:v>Bułgaria</c:v>
                </c:pt>
                <c:pt idx="17">
                  <c:v>Szwajcaria</c:v>
                </c:pt>
                <c:pt idx="18">
                  <c:v>Holandia</c:v>
                </c:pt>
                <c:pt idx="19">
                  <c:v>Włochy</c:v>
                </c:pt>
                <c:pt idx="20">
                  <c:v>Szwecja</c:v>
                </c:pt>
                <c:pt idx="21">
                  <c:v>Norwegia</c:v>
                </c:pt>
              </c:strCache>
            </c:strRef>
          </c:cat>
          <c:val>
            <c:numRef>
              <c:f>Arkusz1!$C$2:$C$23</c:f>
              <c:numCache>
                <c:formatCode>General</c:formatCode>
                <c:ptCount val="22"/>
                <c:pt idx="0">
                  <c:v>4.5</c:v>
                </c:pt>
                <c:pt idx="1">
                  <c:v>10.7</c:v>
                </c:pt>
                <c:pt idx="2">
                  <c:v>4.8</c:v>
                </c:pt>
                <c:pt idx="3">
                  <c:v>12.8</c:v>
                </c:pt>
                <c:pt idx="4">
                  <c:v>35</c:v>
                </c:pt>
                <c:pt idx="5">
                  <c:v>14</c:v>
                </c:pt>
                <c:pt idx="6">
                  <c:v>58.4</c:v>
                </c:pt>
                <c:pt idx="7">
                  <c:v>3.4</c:v>
                </c:pt>
                <c:pt idx="8">
                  <c:v>10.5</c:v>
                </c:pt>
                <c:pt idx="9">
                  <c:v>49.4</c:v>
                </c:pt>
                <c:pt idx="10">
                  <c:v>63.9</c:v>
                </c:pt>
                <c:pt idx="11">
                  <c:v>22.8</c:v>
                </c:pt>
                <c:pt idx="12">
                  <c:v>4.4000000000000004</c:v>
                </c:pt>
                <c:pt idx="13">
                  <c:v>38.5</c:v>
                </c:pt>
                <c:pt idx="14">
                  <c:v>61.8</c:v>
                </c:pt>
                <c:pt idx="15">
                  <c:v>72.2</c:v>
                </c:pt>
                <c:pt idx="16">
                  <c:v>2.2000000000000002</c:v>
                </c:pt>
                <c:pt idx="17">
                  <c:v>13.4</c:v>
                </c:pt>
                <c:pt idx="18">
                  <c:v>39.799999999999997</c:v>
                </c:pt>
                <c:pt idx="19">
                  <c:v>10.9</c:v>
                </c:pt>
                <c:pt idx="20">
                  <c:v>93.2</c:v>
                </c:pt>
                <c:pt idx="2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847288"/>
        <c:axId val="226847680"/>
      </c:barChart>
      <c:catAx>
        <c:axId val="226847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l-PL"/>
          </a:p>
        </c:txPr>
        <c:crossAx val="226847680"/>
        <c:crosses val="autoZero"/>
        <c:auto val="1"/>
        <c:lblAlgn val="ctr"/>
        <c:lblOffset val="100"/>
        <c:noMultiLvlLbl val="0"/>
      </c:catAx>
      <c:valAx>
        <c:axId val="226847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847288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56009-12C0-4698-8ED8-440244F200D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6DA25-0F0D-443E-8F01-9B4F29E791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522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B5003-E157-44CB-B476-3CBDBD313D17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1618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4CFC82-C97C-4B38-98D4-8C8F2043E4DB}" type="slidenum">
              <a:rPr lang="pl-PL" smtClean="0"/>
              <a:pPr>
                <a:defRPr/>
              </a:pPr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636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4CFC82-C97C-4B38-98D4-8C8F2043E4DB}" type="slidenum">
              <a:rPr lang="pl-PL" smtClean="0"/>
              <a:pPr>
                <a:defRPr/>
              </a:pPr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636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B5003-E157-44CB-B476-3CBDBD313D17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66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B5003-E157-44CB-B476-3CBDBD313D17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73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B5003-E157-44CB-B476-3CBDBD313D17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4279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B5003-E157-44CB-B476-3CBDBD313D17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099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B5003-E157-44CB-B476-3CBDBD313D17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2101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4CFC82-C97C-4B38-98D4-8C8F2043E4DB}" type="slidenum">
              <a:rPr lang="pl-PL" smtClean="0"/>
              <a:pPr>
                <a:defRPr/>
              </a:pPr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490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4CFC82-C97C-4B38-98D4-8C8F2043E4DB}" type="slidenum">
              <a:rPr lang="pl-PL" smtClean="0"/>
              <a:pPr>
                <a:defRPr/>
              </a:pPr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199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4CFC82-C97C-4B38-98D4-8C8F2043E4DB}" type="slidenum">
              <a:rPr lang="pl-PL" smtClean="0"/>
              <a:pPr>
                <a:defRPr/>
              </a:pPr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63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60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062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784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ytuł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wykresu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5F263-B59F-40E7-B1D6-C65C1F822C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558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08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530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034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88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97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76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5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293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1706-ED2A-4428-929E-304A21AEE2BF}" type="datetimeFigureOut">
              <a:rPr lang="pl-PL" smtClean="0"/>
              <a:t>2015-10-23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C8BB-72F5-4A01-B528-700FE8B1D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97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1" y="2456894"/>
            <a:ext cx="8712968" cy="15492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450"/>
              </a:spcAft>
            </a:pPr>
            <a:r>
              <a:rPr lang="pl-PL" sz="3000" b="1" dirty="0">
                <a:latin typeface="Arial Black" panose="020B0A04020102020204" pitchFamily="34" charset="0"/>
              </a:rPr>
              <a:t>Alkohol a przestępstwa </a:t>
            </a:r>
            <a:r>
              <a:rPr lang="pl-PL" sz="3000" b="1" dirty="0">
                <a:latin typeface="Arial Black" panose="020B0A04020102020204" pitchFamily="34" charset="0"/>
              </a:rPr>
              <a:t>seksualne</a:t>
            </a:r>
            <a:r>
              <a:rPr lang="pl-PL" sz="2100" b="1" dirty="0">
                <a:latin typeface="Arial Black" panose="020B0A04020102020204" pitchFamily="34" charset="0"/>
              </a:rPr>
              <a:t/>
            </a:r>
            <a:br>
              <a:rPr lang="pl-PL" sz="2100" b="1" dirty="0">
                <a:latin typeface="Arial Black" panose="020B0A04020102020204" pitchFamily="34" charset="0"/>
              </a:rPr>
            </a:br>
            <a:r>
              <a:rPr lang="pl-PL" sz="2100" dirty="0">
                <a:latin typeface="Arial Black" panose="020B0A04020102020204" pitchFamily="34" charset="0"/>
              </a:rPr>
              <a:t>Aspekty kryminologiczne i prawne</a:t>
            </a:r>
            <a:br>
              <a:rPr lang="pl-PL" sz="2100" dirty="0">
                <a:latin typeface="Arial Black" panose="020B0A04020102020204" pitchFamily="34" charset="0"/>
              </a:rPr>
            </a:br>
            <a:endParaRPr lang="pl-PL" sz="2100" b="1" dirty="0">
              <a:latin typeface="Arial Black" pitchFamily="34" charset="0"/>
            </a:endParaRPr>
          </a:p>
        </p:txBody>
      </p:sp>
      <p:pic>
        <p:nvPicPr>
          <p:cNvPr id="4" name="Picture 5" descr="imag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1" y="1214440"/>
            <a:ext cx="899464" cy="917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ostokąt 4"/>
          <p:cNvSpPr/>
          <p:nvPr/>
        </p:nvSpPr>
        <p:spPr>
          <a:xfrm>
            <a:off x="1525755" y="1210854"/>
            <a:ext cx="3456235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350" dirty="0"/>
              <a:t>Prof. dr hab. </a:t>
            </a:r>
            <a:r>
              <a:rPr lang="en-GB" sz="1350" dirty="0"/>
              <a:t>Krzysztof </a:t>
            </a:r>
            <a:r>
              <a:rPr lang="en-GB" sz="1350" dirty="0" err="1"/>
              <a:t>Krajewski</a:t>
            </a:r>
            <a:r>
              <a:rPr lang="en-GB" sz="1350" dirty="0"/>
              <a:t/>
            </a:r>
            <a:br>
              <a:rPr lang="en-GB" sz="1350" dirty="0"/>
            </a:br>
            <a:r>
              <a:rPr lang="pl-PL" sz="1350" dirty="0"/>
              <a:t>Uniwersytet Jagielloński</a:t>
            </a:r>
          </a:p>
          <a:p>
            <a:r>
              <a:rPr lang="pl-PL" sz="1350" dirty="0"/>
              <a:t>Katedra Kryminologii</a:t>
            </a:r>
            <a:endParaRPr lang="pl-PL" sz="135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89346"/>
              </p:ext>
            </p:extLst>
          </p:nvPr>
        </p:nvGraphicFramePr>
        <p:xfrm>
          <a:off x="2267744" y="4995174"/>
          <a:ext cx="4419441" cy="6400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419441"/>
              </a:tblGrid>
              <a:tr h="64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KONFERENCJA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ALKOHOL</a:t>
                      </a:r>
                      <a:r>
                        <a:rPr lang="pl-PL" sz="11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 SEKSUALNOŚĆ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Kraków, 23 października 2015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50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1248" y="97837"/>
            <a:ext cx="7886700" cy="65354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Podejrzani sprawcy zgwałceń pod wpływem alkoholu</a:t>
            </a:r>
            <a:b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(1999 – 2012)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255325"/>
              </p:ext>
            </p:extLst>
          </p:nvPr>
        </p:nvGraphicFramePr>
        <p:xfrm>
          <a:off x="155864" y="751382"/>
          <a:ext cx="8837468" cy="5977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01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2" y="1314452"/>
            <a:ext cx="8064500" cy="60245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l-PL" sz="2100" b="1" dirty="0">
                <a:latin typeface="Arial" charset="0"/>
                <a:cs typeface="Times New Roman" pitchFamily="18" charset="0"/>
              </a:rPr>
              <a:t>Wpływ alkoholu na zjawisko przestępczości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325444"/>
            <a:ext cx="7560840" cy="3318121"/>
          </a:xfrm>
        </p:spPr>
        <p:txBody>
          <a:bodyPr>
            <a:normAutofit/>
          </a:bodyPr>
          <a:lstStyle/>
          <a:p>
            <a:pPr marL="243000" indent="-2430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b="1" dirty="0">
                <a:latin typeface="Arial" pitchFamily="34" charset="0"/>
                <a:cs typeface="Arial" pitchFamily="34" charset="0"/>
              </a:rPr>
              <a:t>Aspekt statyczny: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150"/>
              </a:spcAft>
              <a:buFont typeface="Wingdings" panose="05000000000000000000" pitchFamily="2" charset="2"/>
              <a:buChar char="§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Wpływ rozmiarów spożycia na rozmiary i nasilenie przestępczości;</a:t>
            </a:r>
          </a:p>
          <a:p>
            <a:pPr marL="243000" indent="-2430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b="1" dirty="0">
                <a:latin typeface="Arial" pitchFamily="34" charset="0"/>
                <a:cs typeface="Arial" pitchFamily="34" charset="0"/>
              </a:rPr>
              <a:t>Aspekt dynamiczny:</a:t>
            </a:r>
            <a:endParaRPr lang="pl-PL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§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Wpływ dynamiki spożycia alkoholu na dynamikę przestępczości;</a:t>
            </a:r>
          </a:p>
        </p:txBody>
      </p:sp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1D9A64-6F23-4C98-8F3F-7C462F7A5B86}" type="slidenum">
              <a:rPr lang="pl-PL" smtClean="0"/>
              <a:pPr/>
              <a:t>11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85718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2560" y="86994"/>
            <a:ext cx="8413124" cy="5568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Spożycie alkoholu per capita w krajach UE a nasilenie przestępczości (2009)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535887"/>
              </p:ext>
            </p:extLst>
          </p:nvPr>
        </p:nvGraphicFramePr>
        <p:xfrm>
          <a:off x="106252" y="643839"/>
          <a:ext cx="8905741" cy="614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7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2560" y="86995"/>
            <a:ext cx="8413124" cy="5568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Spożycie alkoholu per capita w krajach UE a nasilenie zabójstw dokonanych (2009)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157029"/>
              </p:ext>
            </p:extLst>
          </p:nvPr>
        </p:nvGraphicFramePr>
        <p:xfrm>
          <a:off x="106252" y="643839"/>
          <a:ext cx="8905741" cy="6110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5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2560" y="78369"/>
            <a:ext cx="8413124" cy="5568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Spożycie alkoholu per capita w krajach UE a nasilenie bójek i pobić (2009)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53186"/>
              </p:ext>
            </p:extLst>
          </p:nvPr>
        </p:nvGraphicFramePr>
        <p:xfrm>
          <a:off x="106252" y="635213"/>
          <a:ext cx="8905741" cy="6119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730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841" y="86995"/>
            <a:ext cx="8413124" cy="5568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Spożycie alkoholu per capita w krajach UE a nasilenie zgwałceń (2009)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816918"/>
              </p:ext>
            </p:extLst>
          </p:nvPr>
        </p:nvGraphicFramePr>
        <p:xfrm>
          <a:off x="106252" y="526211"/>
          <a:ext cx="8905741" cy="6262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6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2560" y="86995"/>
            <a:ext cx="8413124" cy="5568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Spożycie alkoholu per capita w krajach UE a ogólne rozmiary </a:t>
            </a:r>
            <a:r>
              <a:rPr lang="pl-PL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wiktymizacji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 przestępstwami (2009)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275406"/>
              </p:ext>
            </p:extLst>
          </p:nvPr>
        </p:nvGraphicFramePr>
        <p:xfrm>
          <a:off x="106252" y="643839"/>
          <a:ext cx="8905741" cy="615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507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2560" y="86995"/>
            <a:ext cx="8413124" cy="5568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Spożycie alkoholu per capita w krajach UE a rozmiary </a:t>
            </a:r>
            <a:r>
              <a:rPr lang="pl-PL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wiktymizacji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 bójkami i pobiciami (2009)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81173"/>
              </p:ext>
            </p:extLst>
          </p:nvPr>
        </p:nvGraphicFramePr>
        <p:xfrm>
          <a:off x="106252" y="643839"/>
          <a:ext cx="8905741" cy="6119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065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467" y="86995"/>
            <a:ext cx="8413124" cy="5568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Spożycie alkoholu per capita w krajach UE a nasilenie </a:t>
            </a:r>
            <a:r>
              <a:rPr lang="pl-PL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wiktymizacji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 zgwałceniami (2009)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251556"/>
              </p:ext>
            </p:extLst>
          </p:nvPr>
        </p:nvGraphicFramePr>
        <p:xfrm>
          <a:off x="106252" y="643839"/>
          <a:ext cx="8905741" cy="615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940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869" y="80872"/>
            <a:ext cx="6696744" cy="6810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l-PL" altLang="pl-PL" sz="1800" b="1" dirty="0">
                <a:latin typeface="Arial" charset="0"/>
              </a:rPr>
              <a:t>Spożycie alkoholu a dynamika przestępczości ujawnionej</a:t>
            </a:r>
            <a:r>
              <a:rPr lang="pl-PL" altLang="pl-PL" sz="1800" b="1" dirty="0">
                <a:latin typeface="Arial" charset="0"/>
              </a:rPr>
              <a:t/>
            </a:r>
            <a:br>
              <a:rPr lang="pl-PL" altLang="pl-PL" sz="1800" b="1" dirty="0">
                <a:latin typeface="Arial" charset="0"/>
              </a:rPr>
            </a:br>
            <a:r>
              <a:rPr lang="pl-PL" altLang="pl-PL" sz="900" b="1" dirty="0">
                <a:latin typeface="Arial" charset="0"/>
              </a:rPr>
              <a:t>(</a:t>
            </a:r>
            <a:r>
              <a:rPr lang="pl-PL" altLang="pl-PL" sz="900" b="1" dirty="0">
                <a:latin typeface="Arial" charset="0"/>
              </a:rPr>
              <a:t>współczynniki nasilenia na 100 tys. </a:t>
            </a:r>
            <a:r>
              <a:rPr lang="pl-PL" altLang="pl-PL" sz="900" b="1" dirty="0">
                <a:latin typeface="Arial" charset="0"/>
              </a:rPr>
              <a:t>mieszkańców, spożycie w l na jednego mieszkańca)</a:t>
            </a:r>
            <a:endParaRPr lang="pl-PL" altLang="pl-PL" sz="180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41834696"/>
              </p:ext>
            </p:extLst>
          </p:nvPr>
        </p:nvGraphicFramePr>
        <p:xfrm>
          <a:off x="77932" y="761909"/>
          <a:ext cx="9008918" cy="599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268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2" y="1314452"/>
            <a:ext cx="8064500" cy="602456"/>
          </a:xfrm>
        </p:spPr>
        <p:txBody>
          <a:bodyPr/>
          <a:lstStyle/>
          <a:p>
            <a:pPr algn="ctr" eaLnBrk="1" hangingPunct="1"/>
            <a:r>
              <a:rPr lang="pl-PL" sz="2100" b="1" dirty="0">
                <a:latin typeface="Arial" charset="0"/>
                <a:cs typeface="Times New Roman" pitchFamily="18" charset="0"/>
              </a:rPr>
              <a:t>Alkohol a przestępstwo i przestępczość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349104"/>
            <a:ext cx="7560840" cy="3294459"/>
          </a:xfrm>
        </p:spPr>
        <p:txBody>
          <a:bodyPr>
            <a:normAutofit/>
          </a:bodyPr>
          <a:lstStyle/>
          <a:p>
            <a:pPr marL="243000" indent="-2430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b="1" dirty="0">
                <a:latin typeface="Arial" pitchFamily="34" charset="0"/>
                <a:cs typeface="Arial" pitchFamily="34" charset="0"/>
              </a:rPr>
              <a:t>Wymiar indywidualny</a:t>
            </a:r>
          </a:p>
          <a:p>
            <a:pPr marL="243000" indent="-243000">
              <a:lnSpc>
                <a:spcPct val="100000"/>
              </a:lnSpc>
              <a:spcBef>
                <a:spcPts val="0"/>
              </a:spcBef>
              <a:spcAft>
                <a:spcPts val="3150"/>
              </a:spcAft>
              <a:buFont typeface="Wingdings" panose="05000000000000000000" pitchFamily="2" charset="2"/>
              <a:buChar char="§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wpływ spożycia alkoholu na zachowanie stanowiące przestępstwo;</a:t>
            </a:r>
            <a:endParaRPr lang="pl-PL" sz="1800" b="1" dirty="0">
              <a:latin typeface="Arial" pitchFamily="34" charset="0"/>
              <a:cs typeface="Arial" pitchFamily="34" charset="0"/>
            </a:endParaRPr>
          </a:p>
          <a:p>
            <a:pPr marL="243000" indent="-2430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b="1" dirty="0">
                <a:latin typeface="Arial" pitchFamily="34" charset="0"/>
                <a:cs typeface="Arial" pitchFamily="34" charset="0"/>
              </a:rPr>
              <a:t>Wymiar społeczny:</a:t>
            </a:r>
          </a:p>
          <a:p>
            <a:pPr marL="243000" indent="-2430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§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wpływ spożywania alkoholu na zjawisko społeczne jakim jest przestępczość;</a:t>
            </a:r>
          </a:p>
        </p:txBody>
      </p:sp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1D9A64-6F23-4C98-8F3F-7C462F7A5B86}" type="slidenum">
              <a:rPr lang="pl-PL" smtClean="0"/>
              <a:pPr/>
              <a:t>2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70498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94234" y="107963"/>
            <a:ext cx="6696743" cy="486054"/>
          </a:xfrm>
        </p:spPr>
        <p:txBody>
          <a:bodyPr>
            <a:normAutofit/>
          </a:bodyPr>
          <a:lstStyle/>
          <a:p>
            <a:pPr algn="ctr"/>
            <a:r>
              <a:rPr lang="pl-PL" altLang="pl-PL" sz="1800" b="1" dirty="0">
                <a:latin typeface="Arial" charset="0"/>
              </a:rPr>
              <a:t>Spożycie alkoholu a dynamika zabójstw</a:t>
            </a:r>
            <a:r>
              <a:rPr lang="pl-PL" altLang="pl-PL" sz="1800" b="1" dirty="0">
                <a:latin typeface="Arial" charset="0"/>
              </a:rPr>
              <a:t/>
            </a:r>
            <a:br>
              <a:rPr lang="pl-PL" altLang="pl-PL" sz="1800" b="1" dirty="0">
                <a:latin typeface="Arial" charset="0"/>
              </a:rPr>
            </a:br>
            <a:r>
              <a:rPr lang="pl-PL" altLang="pl-PL" sz="900" b="1" dirty="0">
                <a:latin typeface="Arial" charset="0"/>
              </a:rPr>
              <a:t>(współczynniki nasilenia na 100 tys. mieszkańców, spożycie w l na jednego mieszkańca)</a:t>
            </a:r>
            <a:endParaRPr lang="pl-PL" altLang="pl-PL" sz="180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377299064"/>
              </p:ext>
            </p:extLst>
          </p:nvPr>
        </p:nvGraphicFramePr>
        <p:xfrm>
          <a:off x="124691" y="594017"/>
          <a:ext cx="8923193" cy="6169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89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2344" y="105714"/>
            <a:ext cx="6588919" cy="485645"/>
          </a:xfrm>
        </p:spPr>
        <p:txBody>
          <a:bodyPr>
            <a:normAutofit/>
          </a:bodyPr>
          <a:lstStyle/>
          <a:p>
            <a:pPr algn="ctr"/>
            <a:r>
              <a:rPr lang="pl-PL" altLang="pl-PL" sz="1800" b="1" dirty="0">
                <a:latin typeface="Arial" charset="0"/>
              </a:rPr>
              <a:t>Spożycie alkoholu a dynamika </a:t>
            </a:r>
            <a:r>
              <a:rPr lang="pl-PL" altLang="pl-PL" sz="1800" b="1" dirty="0">
                <a:latin typeface="Arial" charset="0"/>
              </a:rPr>
              <a:t>bójek i </a:t>
            </a:r>
            <a:r>
              <a:rPr lang="pl-PL" altLang="pl-PL" sz="1800" b="1" dirty="0">
                <a:latin typeface="Arial" charset="0"/>
              </a:rPr>
              <a:t>pobić</a:t>
            </a:r>
            <a:br>
              <a:rPr lang="pl-PL" altLang="pl-PL" sz="1800" b="1" dirty="0">
                <a:latin typeface="Arial" charset="0"/>
              </a:rPr>
            </a:br>
            <a:r>
              <a:rPr lang="pl-PL" altLang="pl-PL" sz="900" b="1" dirty="0">
                <a:latin typeface="Arial" charset="0"/>
              </a:rPr>
              <a:t>(współczynniki nasilenia na 100 tys. mieszkańców, spożycie w l na jednego mieszkańca)</a:t>
            </a:r>
            <a:endParaRPr lang="pl-PL" altLang="pl-PL" sz="180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57155816"/>
              </p:ext>
            </p:extLst>
          </p:nvPr>
        </p:nvGraphicFramePr>
        <p:xfrm>
          <a:off x="85725" y="591359"/>
          <a:ext cx="8962159" cy="617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163"/>
            <a:ext cx="7772400" cy="377428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sz="1800" b="1" dirty="0">
                <a:latin typeface="Arial" charset="0"/>
              </a:rPr>
              <a:t>Spożycie alkoholu a dynamika kradzieży</a:t>
            </a:r>
            <a:br>
              <a:rPr lang="pl-PL" altLang="pl-PL" sz="1800" b="1" dirty="0">
                <a:latin typeface="Arial" charset="0"/>
              </a:rPr>
            </a:br>
            <a:r>
              <a:rPr lang="pl-PL" altLang="pl-PL" sz="900" b="1" dirty="0">
                <a:latin typeface="Arial" charset="0"/>
              </a:rPr>
              <a:t>(współczynniki </a:t>
            </a:r>
            <a:r>
              <a:rPr lang="pl-PL" altLang="pl-PL" sz="900" b="1" dirty="0">
                <a:latin typeface="Arial" charset="0"/>
              </a:rPr>
              <a:t>nasilenia na 100 tys. mieszkańców, spożycie w l na jednego mieszkańca)</a:t>
            </a:r>
            <a:endParaRPr lang="pl-PL" altLang="pl-PL" sz="180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208878301"/>
              </p:ext>
            </p:extLst>
          </p:nvPr>
        </p:nvGraphicFramePr>
        <p:xfrm>
          <a:off x="38100" y="534838"/>
          <a:ext cx="9067800" cy="6323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07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09815" y="79838"/>
            <a:ext cx="6624638" cy="515385"/>
          </a:xfrm>
        </p:spPr>
        <p:txBody>
          <a:bodyPr>
            <a:normAutofit/>
          </a:bodyPr>
          <a:lstStyle/>
          <a:p>
            <a:pPr algn="ctr"/>
            <a:r>
              <a:rPr lang="pl-PL" altLang="pl-PL" sz="1800" b="1" dirty="0">
                <a:latin typeface="Arial" charset="0"/>
              </a:rPr>
              <a:t>Spożycie alkoholu a dynamika kradzieży z włamaniem </a:t>
            </a:r>
            <a:r>
              <a:rPr lang="pl-PL" altLang="pl-PL" sz="900" b="1" dirty="0">
                <a:latin typeface="Arial" charset="0"/>
              </a:rPr>
              <a:t>(współczynniki </a:t>
            </a:r>
            <a:r>
              <a:rPr lang="pl-PL" altLang="pl-PL" sz="900" b="1" dirty="0">
                <a:latin typeface="Arial" charset="0"/>
              </a:rPr>
              <a:t>nasilenia na 100 tys. mieszkańców, spożycie w l na jednego mieszkańca)</a:t>
            </a:r>
            <a:endParaRPr lang="pl-PL" altLang="pl-PL" sz="180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163918892"/>
              </p:ext>
            </p:extLst>
          </p:nvPr>
        </p:nvGraphicFramePr>
        <p:xfrm>
          <a:off x="38100" y="595223"/>
          <a:ext cx="9067800" cy="617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75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2562" y="88463"/>
            <a:ext cx="8064500" cy="540413"/>
          </a:xfrm>
        </p:spPr>
        <p:txBody>
          <a:bodyPr/>
          <a:lstStyle/>
          <a:p>
            <a:pPr algn="ctr"/>
            <a:r>
              <a:rPr lang="pl-PL" altLang="pl-PL" sz="1800" b="1" dirty="0">
                <a:latin typeface="Arial" charset="0"/>
              </a:rPr>
              <a:t>Spożycie alkoholu a dynamika zgwałceń</a:t>
            </a:r>
            <a:br>
              <a:rPr lang="pl-PL" altLang="pl-PL" sz="1800" b="1" dirty="0">
                <a:latin typeface="Arial" charset="0"/>
              </a:rPr>
            </a:br>
            <a:r>
              <a:rPr lang="pl-PL" altLang="pl-PL" sz="900" b="1" dirty="0">
                <a:latin typeface="Arial" charset="0"/>
              </a:rPr>
              <a:t>(współczynniki nasilenia na 100 tys. mieszkańców, spożycie w l na jednego mieszkańca)</a:t>
            </a:r>
            <a:endParaRPr lang="pl-PL" altLang="pl-PL" sz="180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18993135"/>
              </p:ext>
            </p:extLst>
          </p:nvPr>
        </p:nvGraphicFramePr>
        <p:xfrm>
          <a:off x="38100" y="628876"/>
          <a:ext cx="9067800" cy="6151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138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16789" y="126164"/>
            <a:ext cx="7772400" cy="45958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l-PL" sz="1800" b="1" dirty="0">
                <a:latin typeface="Arial" charset="0"/>
              </a:rPr>
              <a:t>Spożycie alkoholu a roczne ogólne wskaźniki </a:t>
            </a:r>
            <a:r>
              <a:rPr lang="pl-PL" sz="1800" b="1" dirty="0" err="1">
                <a:latin typeface="Arial" charset="0"/>
              </a:rPr>
              <a:t>wiktymizacji</a:t>
            </a:r>
            <a:endParaRPr lang="pl-PL" sz="1350" b="1" dirty="0">
              <a:latin typeface="Arial" charset="0"/>
            </a:endParaRP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830302024"/>
              </p:ext>
            </p:extLst>
          </p:nvPr>
        </p:nvGraphicFramePr>
        <p:xfrm>
          <a:off x="38100" y="508958"/>
          <a:ext cx="9067800" cy="6212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5CBEB1AD-4ADC-4C52-980B-A6E01EE2292E}" type="slidenum">
              <a:rPr lang="pl-PL"/>
              <a:pPr>
                <a:defRPr/>
              </a:pPr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5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66452" y="108909"/>
            <a:ext cx="7660697" cy="345498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latin typeface="Arial" charset="0"/>
              </a:rPr>
              <a:t>Spożycie alkoholu a roczne wskaźniki </a:t>
            </a:r>
            <a:r>
              <a:rPr lang="pl-PL" sz="1800" b="1" dirty="0" err="1">
                <a:latin typeface="Arial" charset="0"/>
              </a:rPr>
              <a:t>wiktymizacji</a:t>
            </a:r>
            <a:r>
              <a:rPr lang="pl-PL" sz="1800" b="1" dirty="0">
                <a:latin typeface="Arial" charset="0"/>
              </a:rPr>
              <a:t> </a:t>
            </a:r>
            <a:r>
              <a:rPr lang="pl-PL" sz="1800" b="1" dirty="0">
                <a:latin typeface="Arial" charset="0"/>
              </a:rPr>
              <a:t>rozbojami</a:t>
            </a:r>
            <a:endParaRPr lang="pl-PL" sz="135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38718503"/>
              </p:ext>
            </p:extLst>
          </p:nvPr>
        </p:nvGraphicFramePr>
        <p:xfrm>
          <a:off x="87702" y="454407"/>
          <a:ext cx="9018199" cy="6334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B853C684-325D-4C7F-8575-4B9BDBDB8E74}" type="slidenum">
              <a:rPr lang="pl-PL"/>
              <a:pPr>
                <a:defRPr/>
              </a:pPr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279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7" y="65777"/>
            <a:ext cx="8785225" cy="38446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l-PL" sz="1800" b="1" dirty="0">
                <a:latin typeface="Arial" charset="0"/>
              </a:rPr>
              <a:t>Spożycie alkoholu a roczne wskaźniki </a:t>
            </a:r>
            <a:r>
              <a:rPr lang="pl-PL" sz="1800" b="1" dirty="0" err="1">
                <a:latin typeface="Arial" charset="0"/>
              </a:rPr>
              <a:t>wiktymizacji</a:t>
            </a:r>
            <a:r>
              <a:rPr lang="pl-PL" sz="1800" b="1" dirty="0">
                <a:latin typeface="Arial" charset="0"/>
              </a:rPr>
              <a:t> włamaniami</a:t>
            </a:r>
            <a:endParaRPr lang="pl-PL" sz="135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13413950"/>
              </p:ext>
            </p:extLst>
          </p:nvPr>
        </p:nvGraphicFramePr>
        <p:xfrm>
          <a:off x="38100" y="450241"/>
          <a:ext cx="9067800" cy="6271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B853C684-325D-4C7F-8575-4B9BDBDB8E74}" type="slidenum">
              <a:rPr lang="pl-PL"/>
              <a:pPr>
                <a:defRPr/>
              </a:pPr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2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7" y="117535"/>
            <a:ext cx="8785225" cy="3299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l-PL" sz="1800" b="1" dirty="0">
                <a:latin typeface="Arial" charset="0"/>
              </a:rPr>
              <a:t>Spożycie alkoholu a roczne wskaźniki </a:t>
            </a:r>
            <a:r>
              <a:rPr lang="pl-PL" sz="1800" b="1" dirty="0" err="1">
                <a:latin typeface="Arial" charset="0"/>
              </a:rPr>
              <a:t>wiktymizacji</a:t>
            </a:r>
            <a:r>
              <a:rPr lang="pl-PL" sz="1800" b="1" dirty="0">
                <a:latin typeface="Arial" charset="0"/>
              </a:rPr>
              <a:t> kradzieżą</a:t>
            </a:r>
            <a:endParaRPr lang="pl-PL" sz="135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0850657"/>
              </p:ext>
            </p:extLst>
          </p:nvPr>
        </p:nvGraphicFramePr>
        <p:xfrm>
          <a:off x="38100" y="447447"/>
          <a:ext cx="9067800" cy="6274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B853C684-325D-4C7F-8575-4B9BDBDB8E74}" type="slidenum">
              <a:rPr lang="pl-PL"/>
              <a:pPr>
                <a:defRPr/>
              </a:pPr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05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7" y="74403"/>
            <a:ext cx="8785225" cy="38771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l-PL" sz="1800" b="1" dirty="0">
                <a:latin typeface="Arial" charset="0"/>
              </a:rPr>
              <a:t>Spożycie alkoholu a roczne wskaźniki </a:t>
            </a:r>
            <a:r>
              <a:rPr lang="pl-PL" sz="1800" b="1" dirty="0" err="1">
                <a:latin typeface="Arial" charset="0"/>
              </a:rPr>
              <a:t>wiktymizacji</a:t>
            </a:r>
            <a:r>
              <a:rPr lang="pl-PL" sz="1800" b="1" dirty="0">
                <a:latin typeface="Arial" charset="0"/>
              </a:rPr>
              <a:t> przestępstwami seksualnymi</a:t>
            </a:r>
            <a:endParaRPr lang="pl-PL" sz="1350" b="1" dirty="0">
              <a:latin typeface="Arial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76949640"/>
              </p:ext>
            </p:extLst>
          </p:nvPr>
        </p:nvGraphicFramePr>
        <p:xfrm>
          <a:off x="38100" y="462114"/>
          <a:ext cx="9067800" cy="625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B853C684-325D-4C7F-8575-4B9BDBDB8E74}" type="slidenum">
              <a:rPr lang="pl-PL"/>
              <a:pPr>
                <a:defRPr/>
              </a:pPr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41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2" y="1314452"/>
            <a:ext cx="8064500" cy="602456"/>
          </a:xfrm>
        </p:spPr>
        <p:txBody>
          <a:bodyPr/>
          <a:lstStyle/>
          <a:p>
            <a:pPr algn="ctr" eaLnBrk="1" hangingPunct="1"/>
            <a:r>
              <a:rPr lang="pl-PL" sz="2100" b="1" dirty="0">
                <a:latin typeface="Arial" charset="0"/>
                <a:cs typeface="Times New Roman" pitchFamily="18" charset="0"/>
              </a:rPr>
              <a:t>Wpływ alkoholu na zachowania przestępne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267488"/>
            <a:ext cx="7560840" cy="3376076"/>
          </a:xfrm>
        </p:spPr>
        <p:txBody>
          <a:bodyPr>
            <a:normAutofit/>
          </a:bodyPr>
          <a:lstStyle/>
          <a:p>
            <a:pPr marL="243000" indent="-2430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b="1" dirty="0">
                <a:latin typeface="Arial" pitchFamily="34" charset="0"/>
                <a:cs typeface="Arial" pitchFamily="34" charset="0"/>
              </a:rPr>
              <a:t>W</a:t>
            </a:r>
            <a:r>
              <a:rPr lang="pl-PL" sz="1800" b="1" dirty="0">
                <a:latin typeface="Arial" pitchFamily="34" charset="0"/>
                <a:cs typeface="Arial" pitchFamily="34" charset="0"/>
              </a:rPr>
              <a:t>pływ bezpośredni:</a:t>
            </a:r>
            <a:endParaRPr lang="pl-PL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150"/>
              </a:spcAft>
              <a:buFont typeface="Wingdings" panose="05000000000000000000" pitchFamily="2" charset="2"/>
              <a:buChar char="§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wpływ farmakologicznych właściwości substancji psychoaktywnej jaką jest alkohol na zachowanie człowieka znajdującego się w danym momencie pod jego wpływem;</a:t>
            </a:r>
          </a:p>
          <a:p>
            <a:pPr marL="243000" indent="-2430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b="1" dirty="0">
                <a:latin typeface="Arial" pitchFamily="34" charset="0"/>
                <a:cs typeface="Arial" pitchFamily="34" charset="0"/>
              </a:rPr>
              <a:t>W</a:t>
            </a:r>
            <a:r>
              <a:rPr lang="pl-PL" sz="1800" b="1" dirty="0">
                <a:latin typeface="Arial" pitchFamily="34" charset="0"/>
                <a:cs typeface="Arial" pitchFamily="34" charset="0"/>
              </a:rPr>
              <a:t>pływ pośredni:</a:t>
            </a:r>
            <a:endParaRPr lang="pl-PL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§"/>
              <a:defRPr/>
            </a:pPr>
            <a:r>
              <a:rPr lang="pl-PL" sz="1800" dirty="0">
                <a:latin typeface="Arial" pitchFamily="34" charset="0"/>
                <a:cs typeface="Arial" pitchFamily="34" charset="0"/>
              </a:rPr>
              <a:t>wpływ związany z długofalowymi konsekwencjami nadużywania alkoholu (picie problemowe, alkoholizm) dla funkcjonowania społecznego jednostki i jej </a:t>
            </a:r>
            <a:r>
              <a:rPr lang="pl-PL" sz="1800" dirty="0" err="1">
                <a:latin typeface="Arial" pitchFamily="34" charset="0"/>
                <a:cs typeface="Arial" pitchFamily="34" charset="0"/>
              </a:rPr>
              <a:t>zachowań</a:t>
            </a:r>
            <a:r>
              <a:rPr lang="pl-PL" sz="1800" dirty="0">
                <a:latin typeface="Arial" pitchFamily="34" charset="0"/>
                <a:cs typeface="Arial" pitchFamily="34" charset="0"/>
              </a:rPr>
              <a:t>;</a:t>
            </a:r>
          </a:p>
        </p:txBody>
      </p:sp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1D9A64-6F23-4C98-8F3F-7C462F7A5B86}" type="slidenum">
              <a:rPr lang="pl-PL" smtClean="0"/>
              <a:pPr/>
              <a:t>3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91240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916832"/>
            <a:ext cx="7704856" cy="46085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pl-PL" sz="7200" b="1" dirty="0" smtClean="0">
                <a:solidFill>
                  <a:srgbClr val="002060"/>
                </a:solidFill>
                <a:latin typeface="Impact" pitchFamily="34" charset="0"/>
                <a:ea typeface="GungsuhChe" pitchFamily="49" charset="-127"/>
                <a:cs typeface="Arial" pitchFamily="34" charset="0"/>
              </a:rPr>
              <a:t>Dziękuję Państwu za uwagę!</a:t>
            </a:r>
          </a:p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endParaRPr lang="pl-PL" sz="7200" b="1" dirty="0">
              <a:solidFill>
                <a:srgbClr val="002060"/>
              </a:solidFill>
              <a:latin typeface="Impact" pitchFamily="34" charset="0"/>
              <a:ea typeface="GungsuhChe" pitchFamily="49" charset="-127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pl-PL" sz="1800" b="1" dirty="0">
                <a:solidFill>
                  <a:srgbClr val="002060"/>
                </a:solidFill>
                <a:latin typeface="Arial" panose="020B0604020202020204" pitchFamily="34" charset="0"/>
                <a:ea typeface="GungsuhChe" pitchFamily="49" charset="-127"/>
                <a:cs typeface="Arial" panose="020B0604020202020204" pitchFamily="34" charset="0"/>
              </a:rPr>
              <a:t>k</a:t>
            </a:r>
            <a:r>
              <a:rPr lang="pl-PL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GungsuhChe" pitchFamily="49" charset="-127"/>
                <a:cs typeface="Arial" panose="020B0604020202020204" pitchFamily="34" charset="0"/>
              </a:rPr>
              <a:t>rzysztof.krajewski@uj.edu.pl</a:t>
            </a:r>
            <a:endParaRPr lang="pl-PL" sz="1800" b="1" dirty="0">
              <a:solidFill>
                <a:srgbClr val="002060"/>
              </a:solidFill>
              <a:latin typeface="Arial" panose="020B0604020202020204" pitchFamily="34" charset="0"/>
              <a:ea typeface="GungsuhChe" pitchFamily="49" charset="-127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B1CF-9EB2-4F47-9CC2-22DEE8BA511F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474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7969" y="1005525"/>
            <a:ext cx="7886700" cy="556844"/>
          </a:xfrm>
        </p:spPr>
        <p:txBody>
          <a:bodyPr>
            <a:noAutofit/>
          </a:bodyPr>
          <a:lstStyle/>
          <a:p>
            <a:pPr algn="ctr"/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Odsetki osób podejrzanych o popełnienie przestępstw pod wpływem alkoholu w latach 80-tych i 90-tych</a:t>
            </a: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189236"/>
              </p:ext>
            </p:extLst>
          </p:nvPr>
        </p:nvGraphicFramePr>
        <p:xfrm>
          <a:off x="173866" y="1639647"/>
          <a:ext cx="8751196" cy="4215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48"/>
                <a:gridCol w="1504112"/>
                <a:gridCol w="1504112"/>
                <a:gridCol w="1504112"/>
                <a:gridCol w="1504112"/>
              </a:tblGrid>
              <a:tr h="620467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Rodzaj przestępstwa</a:t>
                      </a:r>
                      <a:endParaRPr lang="pl-P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1982</a:t>
                      </a:r>
                      <a:endParaRPr lang="pl-P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1983</a:t>
                      </a:r>
                      <a:endParaRPr lang="pl-P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1994</a:t>
                      </a:r>
                      <a:endParaRPr lang="pl-P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1995</a:t>
                      </a:r>
                      <a:endParaRPr lang="pl-P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Zabójstwo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68,2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61,6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56,6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Uszkodzenie ciała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66,6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33,5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31,6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Bójka lub pobicie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70,2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34,7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Zgwałcenie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75,1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78,1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47,7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43,2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Znęcanie się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80,0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83,8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50,8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Rozbój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80,3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Czynna napaść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91,0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65,3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64,2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Kradzież zwykła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45,8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51,1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17,8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Włamanie (</a:t>
                      </a:r>
                      <a:r>
                        <a:rPr lang="pl-PL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pryw</a:t>
                      </a:r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40,3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46,9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20,1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9477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Włamanie (społ.)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41,7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45,2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22,1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4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035" y="143250"/>
            <a:ext cx="7886700" cy="653545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Podejrzani sprawcy zabójstw pod wpływem alkoholu</a:t>
            </a:r>
            <a:b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(1999 – 2012)</a:t>
            </a: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347879"/>
              </p:ext>
            </p:extLst>
          </p:nvPr>
        </p:nvGraphicFramePr>
        <p:xfrm>
          <a:off x="155864" y="796795"/>
          <a:ext cx="8837468" cy="5983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141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6507" y="80508"/>
            <a:ext cx="7886700" cy="637505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Podejrzani sprawcy bójek i pobić pod wpływem alkoholu</a:t>
            </a:r>
            <a:b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(1999 – 2012)</a:t>
            </a: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191636"/>
              </p:ext>
            </p:extLst>
          </p:nvPr>
        </p:nvGraphicFramePr>
        <p:xfrm>
          <a:off x="155864" y="655608"/>
          <a:ext cx="8837468" cy="6133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139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1248" y="80872"/>
            <a:ext cx="7886700" cy="685800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Podejrzani sprawcy kradzieży pod wpływem alkoholu</a:t>
            </a:r>
            <a:b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(1999 – 2012)</a:t>
            </a: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588436"/>
              </p:ext>
            </p:extLst>
          </p:nvPr>
        </p:nvGraphicFramePr>
        <p:xfrm>
          <a:off x="155864" y="766672"/>
          <a:ext cx="8837468" cy="598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8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983" y="89211"/>
            <a:ext cx="7886700" cy="65354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Podejrzani sprawcy włamań pod wpływem alkoholu</a:t>
            </a:r>
            <a:b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(1999 – 2012)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100531"/>
              </p:ext>
            </p:extLst>
          </p:nvPr>
        </p:nvGraphicFramePr>
        <p:xfrm>
          <a:off x="155864" y="742756"/>
          <a:ext cx="8837468" cy="603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924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983" y="63331"/>
            <a:ext cx="7886700" cy="65354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Podejrzani sprawcy rozbojów pod wpływem alkoholu</a:t>
            </a:r>
            <a:b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(1999 – 2012)</a:t>
            </a: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54388"/>
              </p:ext>
            </p:extLst>
          </p:nvPr>
        </p:nvGraphicFramePr>
        <p:xfrm>
          <a:off x="155864" y="716876"/>
          <a:ext cx="8837468" cy="6063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993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481</Words>
  <Application>Microsoft Office PowerPoint</Application>
  <PresentationFormat>Pokaz na ekranie (4:3)</PresentationFormat>
  <Paragraphs>144</Paragraphs>
  <Slides>30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9" baseType="lpstr">
      <vt:lpstr>GungsuhChe</vt:lpstr>
      <vt:lpstr>Arial</vt:lpstr>
      <vt:lpstr>Arial Black</vt:lpstr>
      <vt:lpstr>Calibri</vt:lpstr>
      <vt:lpstr>Calibri Light</vt:lpstr>
      <vt:lpstr>Impact</vt:lpstr>
      <vt:lpstr>Times New Roman</vt:lpstr>
      <vt:lpstr>Wingdings</vt:lpstr>
      <vt:lpstr>Motyw pakietu Office</vt:lpstr>
      <vt:lpstr>Alkohol a przestępstwa seksualne Aspekty kryminologiczne i prawne </vt:lpstr>
      <vt:lpstr>Alkohol a przestępstwo i przestępczość</vt:lpstr>
      <vt:lpstr>Wpływ alkoholu na zachowania przestępne</vt:lpstr>
      <vt:lpstr>Odsetki osób podejrzanych o popełnienie przestępstw pod wpływem alkoholu w latach 80-tych i 90-tych</vt:lpstr>
      <vt:lpstr>Podejrzani sprawcy zabójstw pod wpływem alkoholu (1999 – 2012)</vt:lpstr>
      <vt:lpstr>Podejrzani sprawcy bójek i pobić pod wpływem alkoholu (1999 – 2012)</vt:lpstr>
      <vt:lpstr>Podejrzani sprawcy kradzieży pod wpływem alkoholu (1999 – 2012)</vt:lpstr>
      <vt:lpstr>Podejrzani sprawcy włamań pod wpływem alkoholu (1999 – 2012)</vt:lpstr>
      <vt:lpstr>Podejrzani sprawcy rozbojów pod wpływem alkoholu (1999 – 2012)</vt:lpstr>
      <vt:lpstr>Podejrzani sprawcy zgwałceń pod wpływem alkoholu (1999 – 2012)</vt:lpstr>
      <vt:lpstr>Wpływ alkoholu na zjawisko przestępczości</vt:lpstr>
      <vt:lpstr>Spożycie alkoholu per capita w krajach UE a nasilenie przestępczości (2009)</vt:lpstr>
      <vt:lpstr>Spożycie alkoholu per capita w krajach UE a nasilenie zabójstw dokonanych (2009)</vt:lpstr>
      <vt:lpstr>Spożycie alkoholu per capita w krajach UE a nasilenie bójek i pobić (2009)</vt:lpstr>
      <vt:lpstr>Spożycie alkoholu per capita w krajach UE a nasilenie zgwałceń (2009)</vt:lpstr>
      <vt:lpstr>Spożycie alkoholu per capita w krajach UE a ogólne rozmiary wiktymizacji przestępstwami (2009)</vt:lpstr>
      <vt:lpstr>Spożycie alkoholu per capita w krajach UE a rozmiary wiktymizacji bójkami i pobiciami (2009)</vt:lpstr>
      <vt:lpstr>Spożycie alkoholu per capita w krajach UE a nasilenie wiktymizacji zgwałceniami (2009)</vt:lpstr>
      <vt:lpstr>Spożycie alkoholu a dynamika przestępczości ujawnionej (współczynniki nasilenia na 100 tys. mieszkańców, spożycie w l na jednego mieszkańca)</vt:lpstr>
      <vt:lpstr>Spożycie alkoholu a dynamika zabójstw (współczynniki nasilenia na 100 tys. mieszkańców, spożycie w l na jednego mieszkańca)</vt:lpstr>
      <vt:lpstr>Spożycie alkoholu a dynamika bójek i pobić (współczynniki nasilenia na 100 tys. mieszkańców, spożycie w l na jednego mieszkańca)</vt:lpstr>
      <vt:lpstr>Spożycie alkoholu a dynamika kradzieży (współczynniki nasilenia na 100 tys. mieszkańców, spożycie w l na jednego mieszkańca)</vt:lpstr>
      <vt:lpstr>Spożycie alkoholu a dynamika kradzieży z włamaniem (współczynniki nasilenia na 100 tys. mieszkańców, spożycie w l na jednego mieszkańca)</vt:lpstr>
      <vt:lpstr>Spożycie alkoholu a dynamika zgwałceń (współczynniki nasilenia na 100 tys. mieszkańców, spożycie w l na jednego mieszkańca)</vt:lpstr>
      <vt:lpstr>Spożycie alkoholu a roczne ogólne wskaźniki wiktymizacji</vt:lpstr>
      <vt:lpstr>Spożycie alkoholu a roczne wskaźniki wiktymizacji rozbojami</vt:lpstr>
      <vt:lpstr>Spożycie alkoholu a roczne wskaźniki wiktymizacji włamaniami</vt:lpstr>
      <vt:lpstr>Spożycie alkoholu a roczne wskaźniki wiktymizacji kradzieżą</vt:lpstr>
      <vt:lpstr>Spożycie alkoholu a roczne wskaźniki wiktymizacji przestępstwami seksualnymi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krajewski</dc:creator>
  <cp:lastModifiedBy>krajewski</cp:lastModifiedBy>
  <cp:revision>45</cp:revision>
  <dcterms:created xsi:type="dcterms:W3CDTF">2015-10-20T13:37:46Z</dcterms:created>
  <dcterms:modified xsi:type="dcterms:W3CDTF">2015-10-23T07:33:46Z</dcterms:modified>
</cp:coreProperties>
</file>