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13" r:id="rId2"/>
    <p:sldId id="289" r:id="rId3"/>
    <p:sldId id="304" r:id="rId4"/>
    <p:sldId id="290" r:id="rId5"/>
    <p:sldId id="291" r:id="rId6"/>
    <p:sldId id="292" r:id="rId7"/>
    <p:sldId id="293" r:id="rId8"/>
    <p:sldId id="294" r:id="rId9"/>
    <p:sldId id="322" r:id="rId10"/>
    <p:sldId id="295" r:id="rId11"/>
    <p:sldId id="296" r:id="rId12"/>
    <p:sldId id="323" r:id="rId13"/>
    <p:sldId id="302" r:id="rId14"/>
    <p:sldId id="298" r:id="rId15"/>
    <p:sldId id="267" r:id="rId16"/>
    <p:sldId id="310" r:id="rId17"/>
    <p:sldId id="311" r:id="rId18"/>
    <p:sldId id="305" r:id="rId19"/>
    <p:sldId id="316" r:id="rId20"/>
    <p:sldId id="303" r:id="rId21"/>
    <p:sldId id="307" r:id="rId22"/>
    <p:sldId id="324" r:id="rId23"/>
    <p:sldId id="308" r:id="rId24"/>
    <p:sldId id="282" r:id="rId25"/>
    <p:sldId id="325" r:id="rId26"/>
    <p:sldId id="283" r:id="rId27"/>
    <p:sldId id="326" r:id="rId28"/>
    <p:sldId id="327" r:id="rId29"/>
    <p:sldId id="328" r:id="rId30"/>
    <p:sldId id="321" r:id="rId31"/>
    <p:sldId id="300" r:id="rId32"/>
    <p:sldId id="309" r:id="rId33"/>
    <p:sldId id="301" r:id="rId34"/>
    <p:sldId id="306" r:id="rId35"/>
    <p:sldId id="317" r:id="rId36"/>
    <p:sldId id="320" r:id="rId37"/>
    <p:sldId id="319" r:id="rId38"/>
    <p:sldId id="318" r:id="rId39"/>
    <p:sldId id="314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294" autoAdjust="0"/>
    <p:restoredTop sz="94676" autoAdjust="0"/>
  </p:normalViewPr>
  <p:slideViewPr>
    <p:cSldViewPr>
      <p:cViewPr varScale="1">
        <p:scale>
          <a:sx n="75" d="100"/>
          <a:sy n="75" d="100"/>
        </p:scale>
        <p:origin x="-12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FE169-D7FE-4988-9151-E370315AC05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3DBDB-81B5-4611-A6A8-A870204740F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3515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yzurnet.pl/" TargetMode="External"/><Relationship Id="rId7" Type="http://schemas.openxmlformats.org/officeDocument/2006/relationships/hyperlink" Target="http://helpline.org.pl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ert.pl/" TargetMode="External"/><Relationship Id="rId5" Type="http://schemas.openxmlformats.org/officeDocument/2006/relationships/hyperlink" Target="http://www.dzieckoswiadek.fdn.pl/" TargetMode="External"/><Relationship Id="rId4" Type="http://schemas.openxmlformats.org/officeDocument/2006/relationships/hyperlink" Target="http://www.policja.pl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Uczestnikowi wejście w świat wirtualny wydaje się realne. U użytkowników gier następuje zjawisko zlania się z postacią z gry.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7A437-6689-463A-9CCE-954C43BA499D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38531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W przypadku podejrzenia przestępstwa niczego nie kasuj, zawiadom policję i administratorów sieci. Nigdy nie obwiniaj dziecka!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Rodzice: jak interweniować?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Co robić, kiedy zawiedzie profilaktyka, a dziecko poinformuje nas o jakimś nieprzyjemnym incydencie, który spotkał je w Internecie lub w związku z nim? </a:t>
            </a:r>
            <a:br>
              <a:rPr lang="pl-PL" dirty="0" smtClean="0"/>
            </a:br>
            <a:r>
              <a:rPr lang="pl-PL" b="1" dirty="0" smtClean="0"/>
              <a:t>Przede wszystkim poświęćmy dziecku uwagę i wysłuchajmy je. </a:t>
            </a:r>
            <a:r>
              <a:rPr lang="pl-PL" dirty="0" smtClean="0"/>
              <a:t>Błaha z naszego punktu widzenia sprawa może być dla niego dramatem. </a:t>
            </a:r>
            <a:r>
              <a:rPr lang="pl-PL" b="1" dirty="0" smtClean="0"/>
              <a:t>Nie reagujmy </a:t>
            </a:r>
            <a:r>
              <a:rPr lang="pl-PL" b="1" dirty="0" err="1" smtClean="0"/>
              <a:t>nerwowowo</a:t>
            </a:r>
            <a:r>
              <a:rPr lang="pl-PL" b="1" dirty="0" smtClean="0"/>
              <a:t> - nie obwiniajmy dziecka</a:t>
            </a:r>
            <a:r>
              <a:rPr lang="pl-PL" dirty="0" smtClean="0"/>
              <a:t>, że np. natrafiło w Internecie na treści, które nie były przeznaczone dla niego lub padło ofiarą przestępcy. Sprawdźmy raczej, w jaki sposób dziecko postępowało i co tak naprawdę się wydarzyło. </a:t>
            </a:r>
            <a:r>
              <a:rPr lang="pl-PL" b="1" dirty="0" smtClean="0"/>
              <a:t>I pochwalmy je za to, że okazało nam zaufanie, informując nas o zdarzeniu. Zapewnijmy je również o naszej pomocy.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Jeśli dziecko zetknęło się w Internecie z pornografią z udziałem małoletnich, koniecznie zgłoś to na stronie </a:t>
            </a:r>
            <a:r>
              <a:rPr lang="pl-PL" b="1" u="sng" dirty="0" err="1" smtClean="0">
                <a:hlinkClick r:id="rId3"/>
              </a:rPr>
              <a:t>www.dyzurnet.pl</a:t>
            </a:r>
            <a:r>
              <a:rPr lang="pl-PL" dirty="0" smtClean="0"/>
              <a:t> - to </a:t>
            </a:r>
            <a:r>
              <a:rPr lang="pl-PL" dirty="0" err="1" smtClean="0"/>
              <a:t>hotline</a:t>
            </a:r>
            <a:r>
              <a:rPr lang="pl-PL" dirty="0" smtClean="0"/>
              <a:t>, który przyjmuje i reaguje na zgłoszenia, dotyczące występowania w Internecie </a:t>
            </a:r>
            <a:r>
              <a:rPr lang="pl-PL" b="1" dirty="0" smtClean="0"/>
              <a:t>treści nielegalnych (pornografia dziecięca, treści rasistowskie i ksenofobiczne)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Jeśli podejrzewasz, że zostało złamane prawo, nie działaj na własną rękę, tylko jak najszybciej powiadom policję (tel.: 997 lub 112 albo </a:t>
            </a:r>
            <a:r>
              <a:rPr lang="pl-PL" u="sng" dirty="0" err="1" smtClean="0">
                <a:hlinkClick r:id="rId4" tooltip="www.policja.pl"/>
              </a:rPr>
              <a:t>www.policja.pl</a:t>
            </a:r>
            <a:r>
              <a:rPr lang="pl-PL" dirty="0" smtClean="0"/>
              <a:t>). </a:t>
            </a:r>
            <a:r>
              <a:rPr lang="pl-PL" b="1" dirty="0" smtClean="0"/>
              <a:t>Nie usuwaj dowodów przestępstwa</a:t>
            </a:r>
            <a:r>
              <a:rPr lang="pl-PL" dirty="0" smtClean="0"/>
              <a:t> – nawet jeśli będzie to wulgarny lub nieprzyjemny list, bądź inny plik. Zabezpiecz dowody - może to być zapisana treść informacji albo zrzut ekranu.  </a:t>
            </a:r>
            <a:br>
              <a:rPr lang="pl-PL" dirty="0" smtClean="0"/>
            </a:br>
            <a:r>
              <a:rPr lang="pl-PL" dirty="0" smtClean="0"/>
              <a:t>Jeśli sprawa wymaga przesłuchania dziecka, </a:t>
            </a:r>
            <a:r>
              <a:rPr lang="pl-PL" b="1" dirty="0" smtClean="0"/>
              <a:t>domagaj się</a:t>
            </a:r>
            <a:r>
              <a:rPr lang="pl-PL" dirty="0" smtClean="0"/>
              <a:t> możliwości skorzystania z tzw. </a:t>
            </a:r>
            <a:r>
              <a:rPr lang="pl-PL" b="1" dirty="0" smtClean="0"/>
              <a:t>Niebieskiego Pokoju</a:t>
            </a:r>
            <a:r>
              <a:rPr lang="pl-PL" dirty="0" smtClean="0"/>
              <a:t> (więcej informacji o procedurach związanych z udziałem dziecka w postępowaniu karnym można znaleźć na stronie </a:t>
            </a:r>
            <a:r>
              <a:rPr lang="pl-PL" u="sng" dirty="0" smtClean="0">
                <a:hlinkClick r:id="rId5"/>
              </a:rPr>
              <a:t>programu </a:t>
            </a:r>
            <a:r>
              <a:rPr lang="pl-PL" u="sng" dirty="0" err="1" smtClean="0">
                <a:hlinkClick r:id="rId5"/>
              </a:rPr>
              <a:t>Dziecko-Świadek</a:t>
            </a:r>
            <a:r>
              <a:rPr lang="pl-PL" dirty="0" err="1" smtClean="0"/>
              <a:t>Fundacji</a:t>
            </a:r>
            <a:r>
              <a:rPr lang="pl-PL" dirty="0" smtClean="0"/>
              <a:t> Dzieci Niczyje).</a:t>
            </a:r>
            <a:br>
              <a:rPr lang="pl-PL" dirty="0" smtClean="0"/>
            </a:br>
            <a:r>
              <a:rPr lang="pl-PL" dirty="0" smtClean="0"/>
              <a:t>Jeśli stwierdzisz przypadek włamania lub próby włamania do komputera Twojego lub dziecka, jesteście nękani spamem przesyłanym za pośrednictwem polskich serwerów lub atakami hackerów, zgłoś to do zespołu </a:t>
            </a:r>
            <a:r>
              <a:rPr lang="pl-PL" u="sng" dirty="0" smtClean="0">
                <a:hlinkClick r:id="rId6"/>
              </a:rPr>
              <a:t>CERT Polska</a:t>
            </a:r>
            <a:r>
              <a:rPr lang="pl-PL" dirty="0" smtClean="0"/>
              <a:t>. </a:t>
            </a:r>
            <a:br>
              <a:rPr lang="pl-PL" dirty="0" smtClean="0"/>
            </a:br>
            <a:r>
              <a:rPr lang="pl-PL" dirty="0" smtClean="0"/>
              <a:t>Jeśli masz wątpliwości jak </a:t>
            </a:r>
            <a:r>
              <a:rPr lang="pl-PL" dirty="0" err="1" smtClean="0"/>
              <a:t>zaregować</a:t>
            </a:r>
            <a:r>
              <a:rPr lang="pl-PL" dirty="0" smtClean="0"/>
              <a:t> na informacje o kłopotach dziecka związanych z Internetem lub komputerem (zagrożenia, uzależnienie), skontaktuj się z </a:t>
            </a:r>
            <a:r>
              <a:rPr lang="pl-PL" u="sng" dirty="0" err="1" smtClean="0">
                <a:hlinkClick r:id="rId7"/>
              </a:rPr>
              <a:t>Helpline.org.pl</a:t>
            </a:r>
            <a:r>
              <a:rPr lang="pl-PL" dirty="0" smtClean="0"/>
              <a:t> - doświadczony zespół wesprze Cię w tej sytuacji i poradzi jak postąpić.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01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880548-0A5B-4EB2-98FA-0C327BCEFEBC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xmlns="" val="200571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532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16201B-DF5B-41EB-8A7B-CF0E397E4157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xmlns="" val="369881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1068760F-8CCA-496B-964E-4F4C7216E1C2}" type="datetimeFigureOut">
              <a:rPr lang="pl-PL" smtClean="0"/>
              <a:pPr/>
              <a:t>2016-04-14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52BEF014-D230-4826-91AC-C3411F6B8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www.dzieckowsieci.fdn.pl/" TargetMode="External"/><Relationship Id="rId7" Type="http://schemas.openxmlformats.org/officeDocument/2006/relationships/hyperlink" Target="http://www.sieciaki.pl/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wnukiwsieci.pl/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://www.szkolabezpiecznegointernetu.pl/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://www.saferinternet.pl/" TargetMode="External"/><Relationship Id="rId9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r="10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1556792"/>
            <a:ext cx="74888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Konferencja z cyklu DIALOGI </a:t>
            </a:r>
            <a:r>
              <a:rPr lang="pl-PL" sz="2400" b="1" dirty="0" smtClean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PROFILAKTYCZNE</a:t>
            </a:r>
          </a:p>
          <a:p>
            <a:pPr algn="ctr"/>
            <a:r>
              <a:rPr lang="pl-PL" sz="2400" b="1" dirty="0" smtClean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pl-PL" sz="2400" b="1" dirty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pt. Dziecko – profilaktyka zachowań </a:t>
            </a:r>
            <a:r>
              <a:rPr lang="pl-PL" sz="2400" b="1" dirty="0" smtClean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ryzykownych</a:t>
            </a:r>
          </a:p>
          <a:p>
            <a:pPr algn="ctr"/>
            <a:endParaRPr lang="pl-PL" b="1" dirty="0" smtClean="0">
              <a:ln w="3175">
                <a:solidFill>
                  <a:schemeClr val="tx2"/>
                </a:solidFill>
              </a:ln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  <a:p>
            <a:pPr algn="ctr"/>
            <a:endParaRPr lang="pl-PL" b="1" dirty="0">
              <a:ln w="3175">
                <a:solidFill>
                  <a:schemeClr val="tx2"/>
                </a:solidFill>
              </a:ln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pl-PL" sz="2400" b="1" dirty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Cyfrowe media a zdolności poznawcze</a:t>
            </a:r>
            <a:r>
              <a:rPr lang="pl-PL" sz="2400" b="1" dirty="0" smtClean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pl-PL" sz="2400" b="1" dirty="0" smtClean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pl-PL" sz="2400" b="1" dirty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Profilaktyka uzależnienia od nowych technologii – </a:t>
            </a:r>
            <a:endParaRPr lang="pl-PL" sz="2400" b="1" dirty="0" smtClean="0">
              <a:ln w="3175">
                <a:solidFill>
                  <a:schemeClr val="tx2"/>
                </a:solidFill>
              </a:ln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pl-PL" sz="2400" b="1" dirty="0" smtClean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Katarzyna </a:t>
            </a:r>
            <a:r>
              <a:rPr lang="pl-PL" sz="2400" b="1" dirty="0" smtClean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Kot, Miejskie Centrum Profilaktyki Uzależnień w Krakowie</a:t>
            </a:r>
          </a:p>
          <a:p>
            <a:pPr algn="ctr"/>
            <a:endParaRPr lang="pl-PL" sz="2200" b="1" dirty="0">
              <a:ln w="3175">
                <a:solidFill>
                  <a:schemeClr val="tx2"/>
                </a:solidFill>
              </a:ln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pl-PL" sz="2000" b="1" dirty="0">
                <a:ln w="3175">
                  <a:solidFill>
                    <a:schemeClr val="tx2"/>
                  </a:solidFill>
                </a:ln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Kraków, 15.04.2016 roku</a:t>
            </a:r>
          </a:p>
        </p:txBody>
      </p:sp>
    </p:spTree>
    <p:extLst>
      <p:ext uri="{BB962C8B-B14F-4D97-AF65-F5344CB8AC3E}">
        <p14:creationId xmlns:p14="http://schemas.microsoft.com/office/powerpoint/2010/main" xmlns="" val="4650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856984" cy="1080120"/>
          </a:xfrm>
        </p:spPr>
        <p:txBody>
          <a:bodyPr/>
          <a:lstStyle/>
          <a:p>
            <a:r>
              <a:rPr lang="pl-PL" sz="3200" dirty="0"/>
              <a:t>Wykres 1. Posiadanie przez dziecko własnego urządzenia mobilnego według kategorii wiekowych, %.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1628800"/>
            <a:ext cx="8496944" cy="41525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107504" y="5399656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Źródło: </a:t>
            </a:r>
            <a:r>
              <a:rPr lang="pl-PL" dirty="0"/>
              <a:t>Raport z badania "Korzystanie z urządzeń mobilnych przez małe dzieci w Polsce</a:t>
            </a:r>
            <a:r>
              <a:rPr lang="pl-PL" dirty="0" smtClean="0"/>
              <a:t>" </a:t>
            </a:r>
            <a:r>
              <a:rPr lang="pl-PL" dirty="0"/>
              <a:t>(</a:t>
            </a:r>
            <a:r>
              <a:rPr lang="pl-PL" dirty="0" err="1"/>
              <a:t>Millward</a:t>
            </a:r>
            <a:r>
              <a:rPr lang="pl-PL" dirty="0"/>
              <a:t> Brown Poland  dla FDN, 2015)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998371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192237"/>
          </a:xfrm>
        </p:spPr>
        <p:txBody>
          <a:bodyPr/>
          <a:lstStyle/>
          <a:p>
            <a:r>
              <a:rPr lang="pl-PL" dirty="0"/>
              <a:t>Urządzenia mobilne – używanie przez dzieci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844824"/>
            <a:ext cx="8126288" cy="4144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Ogółem z urządzeń mobilnych, tj.: </a:t>
            </a:r>
            <a:r>
              <a:rPr lang="pl-PL" sz="22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smatfona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pl-PL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tabletu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oraz przenośnej konsoli, korzysta 64% dzieci. </a:t>
            </a:r>
            <a:r>
              <a:rPr lang="pl-PL" sz="2200" dirty="0"/>
              <a:t>W grupie dzieci rocznych i dwuletnich -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43%</a:t>
            </a:r>
            <a:r>
              <a:rPr lang="pl-PL" sz="2200" dirty="0"/>
              <a:t> korzysta z tego typu urządzeń, w przypadku trzy i czteroletnich dzieci udział wyniósł –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62%</a:t>
            </a:r>
            <a:r>
              <a:rPr lang="pl-PL" sz="2200" dirty="0"/>
              <a:t>, a w grupie najstarszych dzieci –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84%</a:t>
            </a:r>
            <a:r>
              <a:rPr lang="pl-PL" sz="2200" dirty="0"/>
              <a:t>.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Można </a:t>
            </a:r>
            <a:r>
              <a:rPr lang="pl-PL" sz="2200" dirty="0"/>
              <a:t>więc uznać, że dla dzieci w wieku 5 lat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i </a:t>
            </a:r>
            <a:r>
              <a:rPr lang="pl-PL" sz="2200" dirty="0"/>
              <a:t>więcej korzystanie z urządzeń mobilnych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jest powszechne </a:t>
            </a:r>
            <a:r>
              <a:rPr lang="pl-PL" sz="2200" dirty="0"/>
              <a:t>(FDN, 2015</a:t>
            </a:r>
            <a:r>
              <a:rPr lang="pl-PL" sz="2200" dirty="0" smtClean="0"/>
              <a:t>).</a:t>
            </a:r>
            <a:endParaRPr lang="pl-PL" sz="2200" dirty="0"/>
          </a:p>
          <a:p>
            <a:pPr marL="0" lvl="0" indent="0">
              <a:buNone/>
            </a:pPr>
            <a:endParaRPr lang="pl-PL" sz="2200" b="1" dirty="0" smtClean="0"/>
          </a:p>
          <a:p>
            <a:pPr marL="0" lvl="0" indent="0">
              <a:buNone/>
            </a:pPr>
            <a:endParaRPr lang="pl-PL" sz="2200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9629" y="3861048"/>
            <a:ext cx="3028835" cy="260917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491880" y="6224005"/>
            <a:ext cx="23515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://mamatatatablet.pl/</a:t>
            </a:r>
          </a:p>
        </p:txBody>
      </p:sp>
    </p:spTree>
    <p:extLst>
      <p:ext uri="{BB962C8B-B14F-4D97-AF65-F5344CB8AC3E}">
        <p14:creationId xmlns:p14="http://schemas.microsoft.com/office/powerpoint/2010/main" xmlns="" val="3829263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Urządzenia mobilne – używanie przez dzieci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988840"/>
            <a:ext cx="7848873" cy="4000885"/>
          </a:xfrm>
        </p:spPr>
        <p:txBody>
          <a:bodyPr/>
          <a:lstStyle/>
          <a:p>
            <a:pPr marL="0" indent="0">
              <a:buNone/>
            </a:pP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 czwarte dziecko korzysta codziennie z jakiegoś urządzenia mobilnego (25%). Niepokojący jest zwłaszcza fakt, że w najwyższym stopniu dotyczy to dzieci </a:t>
            </a:r>
            <a:r>
              <a:rPr lang="pl-PL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najmłodszych </a:t>
            </a:r>
            <a:r>
              <a:rPr lang="pl-PL" sz="2200" dirty="0" smtClean="0"/>
              <a:t>– 30% z nich </a:t>
            </a:r>
            <a:br>
              <a:rPr lang="pl-PL" sz="2200" dirty="0" smtClean="0"/>
            </a:br>
            <a:r>
              <a:rPr lang="pl-PL" sz="2200" dirty="0" smtClean="0"/>
              <a:t>codziennie używa </a:t>
            </a:r>
            <a:r>
              <a:rPr lang="pl-PL" sz="2200" dirty="0" err="1" smtClean="0"/>
              <a:t>smartfona</a:t>
            </a:r>
            <a:r>
              <a:rPr lang="pl-PL" sz="2200" dirty="0" smtClean="0"/>
              <a:t>, </a:t>
            </a:r>
            <a:br>
              <a:rPr lang="pl-PL" sz="2200" dirty="0" smtClean="0"/>
            </a:br>
            <a:r>
              <a:rPr lang="pl-PL" sz="2200" dirty="0" smtClean="0"/>
              <a:t>tabletu lub przenośnej konsoli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(FDN, 2015).</a:t>
            </a:r>
          </a:p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84004"/>
            <a:ext cx="4320479" cy="30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043608" y="5805264"/>
            <a:ext cx="3600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://www.theawl.com/2015/11/they-will-be-slaves-to-the-machines-soon-anyway</a:t>
            </a:r>
          </a:p>
        </p:txBody>
      </p:sp>
    </p:spTree>
    <p:extLst>
      <p:ext uri="{BB962C8B-B14F-4D97-AF65-F5344CB8AC3E}">
        <p14:creationId xmlns:p14="http://schemas.microsoft.com/office/powerpoint/2010/main" xmlns="" val="110399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07904" y="188641"/>
            <a:ext cx="5184576" cy="864095"/>
          </a:xfrm>
        </p:spPr>
        <p:txBody>
          <a:bodyPr/>
          <a:lstStyle/>
          <a:p>
            <a:r>
              <a:rPr lang="pl-PL" sz="4000" dirty="0" smtClean="0"/>
              <a:t>Konkretne aktywności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63888" y="548680"/>
            <a:ext cx="5328592" cy="54410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pl-PL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 Najczęściej dzieci oglądają filmy/filmiki </a:t>
            </a:r>
            <a:r>
              <a:rPr lang="pl-PL" sz="2200" dirty="0"/>
              <a:t>– 79% dzieci korzystało w ten sposób z </a:t>
            </a:r>
            <a:r>
              <a:rPr lang="pl-PL" sz="2200" dirty="0" smtClean="0"/>
              <a:t>tabletu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Drugą </a:t>
            </a:r>
            <a:r>
              <a:rPr lang="pl-PL" sz="2200" dirty="0"/>
              <a:t>najczęstszą aktywnością jest granie w </a:t>
            </a:r>
            <a:r>
              <a:rPr lang="pl-PL" sz="2200" dirty="0" smtClean="0"/>
              <a:t>gry – </a:t>
            </a:r>
            <a:r>
              <a:rPr lang="pl-PL" sz="2200" dirty="0"/>
              <a:t>62</a:t>
            </a:r>
            <a:r>
              <a:rPr lang="pl-PL" sz="2200" dirty="0" smtClean="0"/>
              <a:t>% dzieci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63</a:t>
            </a:r>
            <a:r>
              <a:rPr lang="pl-PL" sz="2200" dirty="0"/>
              <a:t>% małych użytkowników zdarzyło się bawić smartfonem lub tabletem bez konkretnego </a:t>
            </a:r>
            <a:r>
              <a:rPr lang="pl-PL" sz="2200" dirty="0" smtClean="0"/>
              <a:t>celu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Warto </a:t>
            </a:r>
            <a:r>
              <a:rPr lang="pl-PL" sz="2200" dirty="0"/>
              <a:t>również zauważyć, że co czwarte dziecko aktywnie korzystało z internetu: przeglądało strony internetowe (26%) lub wyszukiwało treści, np. filmiki lub aplikacje (28</a:t>
            </a:r>
            <a:r>
              <a:rPr lang="pl-PL" sz="2200" dirty="0" smtClean="0"/>
              <a:t>%) </a:t>
            </a:r>
            <a:r>
              <a:rPr lang="pl-PL" sz="2200" dirty="0"/>
              <a:t>(FDN, 2015)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3312368" cy="20162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04864"/>
            <a:ext cx="2353260" cy="2743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29" y="2852936"/>
            <a:ext cx="2243763" cy="27150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2" y="5661248"/>
            <a:ext cx="2353260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87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620688"/>
            <a:ext cx="8041440" cy="504056"/>
          </a:xfrm>
        </p:spPr>
        <p:txBody>
          <a:bodyPr/>
          <a:lstStyle/>
          <a:p>
            <a:r>
              <a:rPr lang="pl-PL" sz="2800" b="1" dirty="0"/>
              <a:t>Ograniczenia czasu spędzanego przed ekranem dla dzieci w zależności od wieku: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96752"/>
            <a:ext cx="7467600" cy="47929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Nieumieszczanie </a:t>
            </a:r>
            <a:r>
              <a:rPr lang="pl-PL" dirty="0"/>
              <a:t>żadnych ekranów w pokoju </a:t>
            </a:r>
            <a:r>
              <a:rPr lang="pl-PL" dirty="0" smtClean="0"/>
              <a:t>dziecka:</a:t>
            </a:r>
            <a:endParaRPr lang="pl-PL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dirty="0" smtClean="0"/>
              <a:t>od </a:t>
            </a:r>
            <a:r>
              <a:rPr lang="pl-PL" dirty="0"/>
              <a:t>0-2 lat, w </a:t>
            </a:r>
            <a:r>
              <a:rPr lang="pl-PL" dirty="0" smtClean="0"/>
              <a:t>ogóle,</a:t>
            </a:r>
            <a:endParaRPr lang="pl-PL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dirty="0" smtClean="0"/>
              <a:t>od </a:t>
            </a:r>
            <a:r>
              <a:rPr lang="pl-PL" dirty="0"/>
              <a:t>2-7 lat, do dwóch godzin, wyłączając </a:t>
            </a:r>
            <a:r>
              <a:rPr lang="pl-PL" dirty="0" smtClean="0"/>
              <a:t>komputer,</a:t>
            </a:r>
            <a:endParaRPr lang="pl-PL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dirty="0" smtClean="0"/>
              <a:t>od </a:t>
            </a:r>
            <a:r>
              <a:rPr lang="pl-PL" dirty="0"/>
              <a:t>7-12, 1-2 </a:t>
            </a:r>
            <a:r>
              <a:rPr lang="pl-PL" dirty="0" smtClean="0"/>
              <a:t>godziny,</a:t>
            </a:r>
            <a:endParaRPr lang="pl-PL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dirty="0" smtClean="0"/>
              <a:t>od </a:t>
            </a:r>
            <a:r>
              <a:rPr lang="pl-PL" dirty="0"/>
              <a:t>13 roku życia, 2-3 </a:t>
            </a:r>
            <a:r>
              <a:rPr lang="pl-PL" dirty="0" smtClean="0"/>
              <a:t>godziny.</a:t>
            </a:r>
            <a:endParaRPr lang="pl-PL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Korzystanie </a:t>
            </a:r>
            <a:r>
              <a:rPr lang="pl-PL" dirty="0"/>
              <a:t>z Internetu, wysyłanie wiadomości tekstowych, gry </a:t>
            </a:r>
            <a:r>
              <a:rPr lang="pl-PL" dirty="0" smtClean="0"/>
              <a:t>pod odpowiednią kontrolą</a:t>
            </a:r>
            <a:endParaRPr lang="pl-PL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Gry </a:t>
            </a:r>
            <a:r>
              <a:rPr lang="pl-PL" dirty="0"/>
              <a:t>w Internecie tylko i wyłącznie w przypadku wystarczająco dojrzałej </a:t>
            </a:r>
            <a:r>
              <a:rPr lang="pl-PL" dirty="0" smtClean="0"/>
              <a:t>osobowości</a:t>
            </a:r>
            <a:endParaRPr lang="pl-PL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Smartfon </a:t>
            </a:r>
            <a:r>
              <a:rPr lang="pl-PL" dirty="0"/>
              <a:t>dopiero po ukończeniu 16 lat i przy wystarczającej </a:t>
            </a:r>
            <a:r>
              <a:rPr lang="pl-PL" dirty="0" smtClean="0"/>
              <a:t>dojrzałości</a:t>
            </a:r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58040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404664"/>
            <a:ext cx="7467600" cy="3951337"/>
          </a:xfrm>
        </p:spPr>
        <p:txBody>
          <a:bodyPr/>
          <a:lstStyle/>
          <a:p>
            <a:pPr marL="0" indent="0">
              <a:buNone/>
            </a:pPr>
            <a:r>
              <a:rPr lang="pl-PL" sz="2200" dirty="0"/>
              <a:t>Przeciętny młody człowiek przed ukończeniem dwudziestego pierwszego roku życia: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 wysłał </a:t>
            </a:r>
            <a:r>
              <a:rPr lang="pl-PL" sz="2200" dirty="0"/>
              <a:t>lub otrzymał 250 000 </a:t>
            </a:r>
            <a:r>
              <a:rPr lang="pl-PL" sz="2200" dirty="0" smtClean="0"/>
              <a:t>e-maili/</a:t>
            </a:r>
            <a:r>
              <a:rPr lang="pl-PL" sz="2200" dirty="0" err="1" smtClean="0"/>
              <a:t>SMS-ów</a:t>
            </a:r>
            <a:endParaRPr lang="pl-PL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 poświęcił </a:t>
            </a:r>
            <a:r>
              <a:rPr lang="pl-PL" sz="2200" dirty="0"/>
              <a:t>na obsługę swojej komórki 10 000 </a:t>
            </a:r>
            <a:r>
              <a:rPr lang="pl-PL" sz="2200" dirty="0" smtClean="0"/>
              <a:t>godzin</a:t>
            </a:r>
            <a:endParaRPr lang="pl-PL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 grał </a:t>
            </a:r>
            <a:r>
              <a:rPr lang="pl-PL" sz="2200" dirty="0"/>
              <a:t>przez 5 000 godzin w gry </a:t>
            </a:r>
            <a:r>
              <a:rPr lang="pl-PL" sz="2200" dirty="0" smtClean="0"/>
              <a:t>komputerowe</a:t>
            </a:r>
            <a:endParaRPr lang="pl-PL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 spędził </a:t>
            </a:r>
            <a:r>
              <a:rPr lang="pl-PL" sz="2200" dirty="0"/>
              <a:t>3 500 godzin na portalach społecznościowych (np. na </a:t>
            </a:r>
            <a:r>
              <a:rPr lang="pl-PL" sz="2200" dirty="0" err="1"/>
              <a:t>Facebooku</a:t>
            </a:r>
            <a:r>
              <a:rPr lang="pl-PL" sz="2200" smtClean="0"/>
              <a:t>) </a:t>
            </a:r>
            <a:r>
              <a:rPr lang="pl-PL" sz="2200" dirty="0" smtClean="0"/>
              <a:t>(</a:t>
            </a:r>
            <a:r>
              <a:rPr lang="pl-PL" sz="2200" dirty="0" err="1" smtClean="0"/>
              <a:t>Spitzer</a:t>
            </a:r>
            <a:r>
              <a:rPr lang="pl-PL" sz="2200" dirty="0" smtClean="0"/>
              <a:t>, 2015)</a:t>
            </a:r>
            <a:endParaRPr lang="pl-PL" sz="2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5524501" cy="3000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136060" y="6023616"/>
            <a:ext cx="3007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://www.pcworld.pl/news/379277/Uzaleznienie.od.internetu.przyczyna.zniszczen.w.mozgu.html</a:t>
            </a:r>
          </a:p>
        </p:txBody>
      </p:sp>
    </p:spTree>
    <p:extLst>
      <p:ext uri="{BB962C8B-B14F-4D97-AF65-F5344CB8AC3E}">
        <p14:creationId xmlns:p14="http://schemas.microsoft.com/office/powerpoint/2010/main" xmlns="" val="2467915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1" y="260649"/>
            <a:ext cx="8568977" cy="936103"/>
          </a:xfrm>
        </p:spPr>
        <p:txBody>
          <a:bodyPr/>
          <a:lstStyle/>
          <a:p>
            <a:pPr lvl="0"/>
            <a:r>
              <a:rPr lang="pl-PL" sz="3000" b="1" dirty="0" smtClean="0"/>
              <a:t>Raport „Media </a:t>
            </a:r>
            <a:r>
              <a:rPr lang="pl-PL" sz="3000" b="1" dirty="0" err="1"/>
              <a:t>Consumption</a:t>
            </a:r>
            <a:r>
              <a:rPr lang="pl-PL" sz="3000" b="1" dirty="0"/>
              <a:t> </a:t>
            </a:r>
            <a:r>
              <a:rPr lang="pl-PL" sz="3000" b="1" dirty="0" err="1"/>
              <a:t>Forecasts</a:t>
            </a:r>
            <a:r>
              <a:rPr lang="pl-PL" sz="3000" b="1" dirty="0"/>
              <a:t>”, A. Austin, J. Barnard, N. </a:t>
            </a:r>
            <a:r>
              <a:rPr lang="pl-PL" sz="3000" b="1" dirty="0" err="1"/>
              <a:t>Hutcheon</a:t>
            </a:r>
            <a:r>
              <a:rPr lang="pl-PL" sz="3000" b="1" dirty="0"/>
              <a:t>, Londyn, 2015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12777"/>
            <a:ext cx="7467600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</a:t>
            </a:r>
            <a:r>
              <a:rPr lang="pl-PL" sz="2200" dirty="0" smtClean="0"/>
              <a:t>W </a:t>
            </a:r>
            <a:r>
              <a:rPr lang="pl-PL" sz="2200" dirty="0"/>
              <a:t>2014 roku ludzie na całym świecie spędzali codziennie </a:t>
            </a:r>
            <a:r>
              <a:rPr lang="pl-PL" sz="2200" dirty="0" smtClean="0"/>
              <a:t>485 minut, </a:t>
            </a:r>
            <a:r>
              <a:rPr lang="pl-PL" sz="2200" dirty="0"/>
              <a:t>korzystając z różnych mediów. W roku 2010 było to znacznie mniej – </a:t>
            </a:r>
            <a:r>
              <a:rPr lang="pl-PL" sz="2200" dirty="0" smtClean="0"/>
              <a:t>461 minut. </a:t>
            </a:r>
            <a:r>
              <a:rPr lang="pl-PL" sz="2200" dirty="0"/>
              <a:t>Między 2010 a 2014 rokiem czas, który spędzamy w </a:t>
            </a:r>
            <a:r>
              <a:rPr lang="pl-PL" sz="2200" dirty="0" err="1"/>
              <a:t>internecie</a:t>
            </a:r>
            <a:r>
              <a:rPr lang="pl-PL" sz="2200" dirty="0"/>
              <a:t> </a:t>
            </a:r>
            <a:r>
              <a:rPr lang="pl-PL" sz="2200" dirty="0" smtClean="0"/>
              <a:t>niemal się podwoił: </a:t>
            </a:r>
            <a:r>
              <a:rPr lang="pl-PL" sz="2200" dirty="0"/>
              <a:t>odpowiednio </a:t>
            </a:r>
            <a:r>
              <a:rPr lang="pl-PL" sz="2200" dirty="0" smtClean="0"/>
              <a:t>60 </a:t>
            </a:r>
            <a:r>
              <a:rPr lang="pl-PL" sz="2200" dirty="0"/>
              <a:t>oraz </a:t>
            </a:r>
            <a:r>
              <a:rPr lang="pl-PL" sz="2200" dirty="0" smtClean="0"/>
              <a:t>110 minut.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 U 1,3</a:t>
            </a:r>
            <a:r>
              <a:rPr lang="pl-PL" sz="2200" dirty="0"/>
              <a:t>% </a:t>
            </a:r>
            <a:r>
              <a:rPr lang="pl-PL" sz="2200" dirty="0" smtClean="0"/>
              <a:t>młodzieży </a:t>
            </a:r>
            <a:r>
              <a:rPr lang="pl-PL" sz="2200" dirty="0"/>
              <a:t>w wieku 14–17 lat występują objawy </a:t>
            </a:r>
            <a:r>
              <a:rPr lang="pl-PL" sz="2200" dirty="0" smtClean="0"/>
              <a:t>nadużywania </a:t>
            </a:r>
            <a:r>
              <a:rPr lang="pl-PL" sz="2200" dirty="0"/>
              <a:t>internetu, podczas gdy 12,0% </a:t>
            </a:r>
            <a:r>
              <a:rPr lang="pl-PL" sz="2200" dirty="0" smtClean="0"/>
              <a:t>jest </a:t>
            </a:r>
            <a:r>
              <a:rPr lang="pl-PL" sz="2200" dirty="0"/>
              <a:t>zagrożonych nadużywaniem. Łącznie 13,3%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dysfunkcyjnie </a:t>
            </a:r>
            <a:r>
              <a:rPr lang="pl-PL" sz="2200" dirty="0"/>
              <a:t>używa internetu. </a:t>
            </a:r>
            <a:endParaRPr lang="pl-PL" sz="22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 Osoby </a:t>
            </a:r>
            <a:r>
              <a:rPr lang="pl-PL" sz="2200" dirty="0"/>
              <a:t>dysfunkcyjnie korzystające z internetu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częściej </a:t>
            </a:r>
            <a:r>
              <a:rPr lang="pl-PL" sz="2200" dirty="0"/>
              <a:t>cierpią na zaburzenia psychospołeczne.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33056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23928" y="5933311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</a:t>
            </a:r>
            <a:r>
              <a:rPr lang="en-US" sz="1000" dirty="0" smtClean="0"/>
              <a:t>A</a:t>
            </a:r>
            <a:r>
              <a:rPr lang="en-US" sz="1000" dirty="0"/>
              <a:t>. Austin, J. Barnard, N. Hutcheon, „Media Consumption Forecasts”, </a:t>
            </a:r>
            <a:r>
              <a:rPr lang="en-US" sz="1000" dirty="0" err="1"/>
              <a:t>Londyn</a:t>
            </a:r>
            <a:r>
              <a:rPr lang="en-US" sz="1000" dirty="0"/>
              <a:t>, 2015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xmlns="" val="374665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40960" cy="720080"/>
          </a:xfrm>
        </p:spPr>
        <p:txBody>
          <a:bodyPr/>
          <a:lstStyle/>
          <a:p>
            <a:r>
              <a:rPr lang="pl-PL" sz="3200" dirty="0"/>
              <a:t>Wykres 2. Dysfunkcyjne korzystanie z internetu według krajów. </a:t>
            </a:r>
            <a: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1288641"/>
            <a:ext cx="8136904" cy="464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3568" y="5959283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</a:t>
            </a:r>
            <a:r>
              <a:rPr lang="en-US" sz="1000" dirty="0" smtClean="0"/>
              <a:t>A</a:t>
            </a:r>
            <a:r>
              <a:rPr lang="en-US" sz="1000" dirty="0"/>
              <a:t>. Austin, J. Barnard, N. Hutcheon, „Media Consumption Forecasts”, </a:t>
            </a:r>
            <a:r>
              <a:rPr lang="en-US" sz="1000" dirty="0" err="1"/>
              <a:t>Londyn</a:t>
            </a:r>
            <a:r>
              <a:rPr lang="en-US" sz="1000" dirty="0"/>
              <a:t>, 2015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xmlns="" val="2401244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60189"/>
          </a:xfrm>
        </p:spPr>
        <p:txBody>
          <a:bodyPr/>
          <a:lstStyle/>
          <a:p>
            <a:r>
              <a:rPr lang="pl-PL" sz="3600" dirty="0"/>
              <a:t>Czynniki ryzyka uzależnienia od Internetu </a:t>
            </a:r>
            <a:r>
              <a:rPr lang="pl-PL" sz="3600" dirty="0" smtClean="0"/>
              <a:t>i </a:t>
            </a:r>
            <a:r>
              <a:rPr lang="pl-PL" sz="3600" dirty="0"/>
              <a:t>uzależnień komputerowych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229366"/>
            <a:ext cx="7910264" cy="4760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 smtClean="0"/>
              <a:t>1. Osoby </a:t>
            </a:r>
            <a:r>
              <a:rPr lang="pl-PL" sz="2200" dirty="0"/>
              <a:t>cierpiące z powodu stanów lękowych. </a:t>
            </a:r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2. Osoby </a:t>
            </a:r>
            <a:r>
              <a:rPr lang="pl-PL" sz="2200" dirty="0"/>
              <a:t>w depresji. </a:t>
            </a:r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3. Inne nałogi.</a:t>
            </a:r>
          </a:p>
          <a:p>
            <a:pPr marL="0" indent="0">
              <a:buNone/>
            </a:pPr>
            <a:r>
              <a:rPr lang="pl-PL" sz="2200" dirty="0" smtClean="0"/>
              <a:t>4. Brak wsparcia społecznego. </a:t>
            </a:r>
          </a:p>
          <a:p>
            <a:pPr marL="0" indent="0">
              <a:buNone/>
            </a:pPr>
            <a:r>
              <a:rPr lang="pl-PL" sz="2200" dirty="0" smtClean="0"/>
              <a:t>5. Nieszczęśliwy nastolatek, </a:t>
            </a:r>
            <a:r>
              <a:rPr lang="pl-PL" sz="2200" dirty="0"/>
              <a:t>który czuje się nie rozumiany.</a:t>
            </a:r>
          </a:p>
          <a:p>
            <a:pPr marL="0" indent="0">
              <a:buNone/>
            </a:pPr>
            <a:r>
              <a:rPr lang="pl-PL" sz="2200" dirty="0"/>
              <a:t>6</a:t>
            </a:r>
            <a:r>
              <a:rPr lang="pl-PL" sz="2200" dirty="0" smtClean="0"/>
              <a:t>. Mała </a:t>
            </a:r>
            <a:r>
              <a:rPr lang="pl-PL" sz="2200" dirty="0"/>
              <a:t>mobilność i mniejsza </a:t>
            </a:r>
            <a:r>
              <a:rPr lang="pl-PL" sz="2200" dirty="0" smtClean="0"/>
              <a:t>aktywność </a:t>
            </a:r>
            <a:r>
              <a:rPr lang="pl-PL" sz="2200" dirty="0"/>
              <a:t>społeczna niż kiedyś. </a:t>
            </a:r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7. Stres</a:t>
            </a:r>
            <a:r>
              <a:rPr lang="pl-PL" sz="2200" dirty="0"/>
              <a:t>. </a:t>
            </a:r>
            <a:endParaRPr lang="pl-PL" sz="2200" dirty="0" smtClean="0"/>
          </a:p>
          <a:p>
            <a:pPr marL="0" indent="0">
              <a:buNone/>
            </a:pPr>
            <a:r>
              <a:rPr lang="pl-PL" sz="2000" dirty="0" smtClean="0"/>
              <a:t>(Tomaszewska”, 2012)</a:t>
            </a:r>
            <a:endParaRPr lang="pl-PL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661174" cy="248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355976" y="623802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</a:t>
            </a:r>
            <a:r>
              <a:rPr lang="pl-PL" sz="1000" dirty="0" smtClean="0"/>
              <a:t>uzaleznieniabehawioralne.pl/strefy/index.php/2-internet-i-komputer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xmlns="" val="3899202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effectLst/>
              </a:rPr>
              <a:t>Zjawisko Immersji</a:t>
            </a:r>
            <a:endParaRPr lang="pl-PL" sz="3200" b="1" dirty="0">
              <a:effectLst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1412777"/>
            <a:ext cx="7683624" cy="3991892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immersja</a:t>
            </a:r>
            <a:r>
              <a:rPr lang="pl-PL" dirty="0" smtClean="0"/>
              <a:t> – proces „zanurzania zmysłów” lub „pochłaniania” przez rzeczywistość elektroniczną.  </a:t>
            </a:r>
            <a:r>
              <a:rPr lang="pl-PL" dirty="0"/>
              <a:t>P</a:t>
            </a:r>
            <a:r>
              <a:rPr lang="pl-PL" dirty="0" smtClean="0"/>
              <a:t>ochłonięcie </a:t>
            </a:r>
            <a:r>
              <a:rPr lang="pl-PL" dirty="0"/>
              <a:t>w inny świat. </a:t>
            </a:r>
            <a:r>
              <a:rPr lang="pl-PL" dirty="0" smtClean="0"/>
              <a:t>Rzeczywistość realna przestaje istnieć na rzecz wirtualnej, </a:t>
            </a:r>
            <a:br>
              <a:rPr lang="pl-PL" dirty="0" smtClean="0"/>
            </a:br>
            <a:r>
              <a:rPr lang="pl-PL" dirty="0" smtClean="0"/>
              <a:t>np.: </a:t>
            </a: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IMAX, grafika 3D</a:t>
            </a:r>
            <a:r>
              <a:rPr lang="pl-PL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pl-PL" dirty="0" smtClean="0"/>
              <a:t>Leży </a:t>
            </a:r>
            <a:r>
              <a:rPr lang="pl-PL" dirty="0"/>
              <a:t>u podstaw patologicznego używania </a:t>
            </a:r>
            <a:r>
              <a:rPr lang="pl-PL" dirty="0" smtClean="0"/>
              <a:t>komputera.</a:t>
            </a:r>
            <a:endParaRPr lang="pl-PL" dirty="0"/>
          </a:p>
          <a:p>
            <a:pPr marL="0" indent="0">
              <a:buNone/>
            </a:pPr>
            <a:endParaRPr lang="pl-PL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0005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230041" y="5897393"/>
            <a:ext cx="2497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://www.gry-online.pl/S013.asp?ID=34043</a:t>
            </a:r>
          </a:p>
        </p:txBody>
      </p:sp>
    </p:spTree>
    <p:extLst>
      <p:ext uri="{BB962C8B-B14F-4D97-AF65-F5344CB8AC3E}">
        <p14:creationId xmlns:p14="http://schemas.microsoft.com/office/powerpoint/2010/main" xmlns="" val="3531851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6822"/>
            <a:ext cx="2812524" cy="252449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5460880" cy="1048221"/>
          </a:xfrm>
        </p:spPr>
        <p:txBody>
          <a:bodyPr/>
          <a:lstStyle/>
          <a:p>
            <a:r>
              <a:rPr lang="pl-PL" dirty="0" smtClean="0"/>
              <a:t>Plastyczność mózgu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8054280" cy="45049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Dzięki używaniu mózgu zachodzą w nim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nieustanne zmiany – percepcja</a:t>
            </a:r>
            <a:r>
              <a:rPr lang="pl-PL" dirty="0"/>
              <a:t>, myślenie,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przeżywanie</a:t>
            </a:r>
            <a:r>
              <a:rPr lang="pl-PL" dirty="0"/>
              <a:t>, odczuwanie i </a:t>
            </a:r>
            <a:r>
              <a:rPr lang="pl-PL" dirty="0" smtClean="0"/>
              <a:t>działanie –  </a:t>
            </a:r>
            <a:br>
              <a:rPr lang="pl-PL" dirty="0" smtClean="0"/>
            </a:br>
            <a:r>
              <a:rPr lang="pl-PL" dirty="0" smtClean="0"/>
              <a:t>wszystkie </a:t>
            </a:r>
            <a:r>
              <a:rPr lang="pl-PL" dirty="0"/>
              <a:t>te procesy pozostawiają w mózgu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tzw</a:t>
            </a:r>
            <a:r>
              <a:rPr lang="pl-PL" dirty="0"/>
              <a:t>. ślady pamięciowe. Za pomocą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diagnostyki obrazowej </a:t>
            </a:r>
            <a:r>
              <a:rPr lang="pl-PL" dirty="0"/>
              <a:t>możemy uwidocznić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wielkość i </a:t>
            </a:r>
            <a:r>
              <a:rPr lang="pl-PL" dirty="0"/>
              <a:t>aktywność całych obszarów mózgu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tym samym </a:t>
            </a:r>
            <a:r>
              <a:rPr lang="pl-PL" dirty="0" smtClean="0"/>
              <a:t>w </a:t>
            </a:r>
            <a:r>
              <a:rPr lang="pl-PL" dirty="0"/>
              <a:t>imponujący sposób wykazać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skutki </a:t>
            </a:r>
            <a:r>
              <a:rPr lang="pl-PL" dirty="0"/>
              <a:t>uczenia się </a:t>
            </a:r>
            <a:r>
              <a:rPr lang="pl-PL" dirty="0" smtClean="0"/>
              <a:t>na </a:t>
            </a:r>
            <a:r>
              <a:rPr lang="pl-PL" dirty="0"/>
              <a:t>płaszczyźnie neuronalnej.</a:t>
            </a:r>
          </a:p>
          <a:p>
            <a:pPr marL="0" indent="0">
              <a:buNone/>
            </a:pPr>
            <a:r>
              <a:rPr lang="pl-PL" dirty="0"/>
              <a:t>Każda aktywność, szczególnie regularnie powtarzana, pozostawia zmiany w sieci neuronalnej, używane połączenia są </a:t>
            </a:r>
            <a:r>
              <a:rPr lang="pl-PL" dirty="0" smtClean="0"/>
              <a:t>rozbudowywane, </a:t>
            </a:r>
            <a:r>
              <a:rPr lang="pl-PL" dirty="0"/>
              <a:t>a nieużywanych mózg się pozbywa. Również kontakt z nowymi technologiami przebudowuje </a:t>
            </a:r>
            <a:r>
              <a:rPr lang="pl-PL" dirty="0" smtClean="0"/>
              <a:t>mózg.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6300192" y="2531314"/>
            <a:ext cx="2972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0000"/>
                </a:solidFill>
                <a:latin typeface="Tahoma" panose="020B0604030504040204" pitchFamily="34" charset="0"/>
              </a:rPr>
              <a:t>Pojedyncza komórka nerwowa reprezentująca ślad pamięciowy, </a:t>
            </a:r>
            <a:r>
              <a:rPr lang="pl-PL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engram.</a:t>
            </a:r>
            <a:r>
              <a:rPr lang="pl-PL" sz="800" dirty="0" smtClean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pl-PL" sz="800" dirty="0" smtClean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pl-PL" sz="800" dirty="0">
                <a:solidFill>
                  <a:srgbClr val="000000"/>
                </a:solidFill>
                <a:latin typeface="Tahoma" panose="020B0604030504040204" pitchFamily="34" charset="0"/>
              </a:rPr>
              <a:t>Źródło: http://losyziemi.pl/w-przyszlosci-bedzie-mozna-odzyskac-uszkodzona-pamiec-w-mozgu-osob-cierpiacych-na-chorobe-alzheimera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xmlns="" val="2507397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04664"/>
            <a:ext cx="8352928" cy="5585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Zalety </a:t>
            </a: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gier komputerowych z perspektywy </a:t>
            </a: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dzieci</a:t>
            </a:r>
            <a:b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 </a:t>
            </a: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młodzieży</a:t>
            </a:r>
            <a:r>
              <a:rPr lang="pl-PL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dirty="0" smtClean="0"/>
              <a:t>  </a:t>
            </a:r>
            <a:r>
              <a:rPr lang="pl-PL" sz="2200" dirty="0" smtClean="0"/>
              <a:t>wrażenie </a:t>
            </a:r>
            <a:r>
              <a:rPr lang="pl-PL" sz="2200" dirty="0"/>
              <a:t>elastyczności </a:t>
            </a:r>
            <a:r>
              <a:rPr lang="pl-PL" sz="2200" dirty="0" smtClean="0"/>
              <a:t>czasu,</a:t>
            </a:r>
            <a:endParaRPr lang="pl-PL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/>
              <a:t>	możliwość kontroli nad </a:t>
            </a:r>
            <a:r>
              <a:rPr lang="pl-PL" sz="2200" dirty="0" smtClean="0"/>
              <a:t>grą,</a:t>
            </a:r>
            <a:endParaRPr lang="pl-PL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/>
              <a:t>	niedostępność dla </a:t>
            </a:r>
            <a:r>
              <a:rPr lang="pl-PL" sz="2200" dirty="0" smtClean="0"/>
              <a:t>rodziców</a:t>
            </a:r>
            <a:r>
              <a:rPr lang="pl-PL" dirty="0" smtClean="0"/>
              <a:t>. 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Dowiedziono</a:t>
            </a: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że używanie gier:</a:t>
            </a: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sz="2200" dirty="0" smtClean="0"/>
              <a:t>poprawia </a:t>
            </a:r>
            <a:r>
              <a:rPr lang="pl-PL" sz="2200" dirty="0"/>
              <a:t>koordynację </a:t>
            </a:r>
            <a:r>
              <a:rPr lang="pl-PL" sz="2200" dirty="0" smtClean="0"/>
              <a:t>wzrokowo-ruchową,</a:t>
            </a:r>
            <a:endParaRPr lang="pl-PL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 dostarcza </a:t>
            </a:r>
            <a:r>
              <a:rPr lang="pl-PL" sz="2200" dirty="0"/>
              <a:t>poczucia </a:t>
            </a:r>
            <a:r>
              <a:rPr lang="pl-PL" sz="2200" dirty="0" smtClean="0"/>
              <a:t>mistrzostwa,</a:t>
            </a:r>
            <a:endParaRPr lang="pl-PL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/>
              <a:t> </a:t>
            </a:r>
            <a:r>
              <a:rPr lang="pl-PL" sz="2200" dirty="0" smtClean="0"/>
              <a:t>umacnia </a:t>
            </a:r>
            <a:r>
              <a:rPr lang="pl-PL" sz="2200" dirty="0"/>
              <a:t>poczucie własnej </a:t>
            </a:r>
            <a:r>
              <a:rPr lang="pl-PL" sz="2200" dirty="0" smtClean="0"/>
              <a:t>wartości.</a:t>
            </a:r>
          </a:p>
          <a:p>
            <a:pPr marL="0" indent="0">
              <a:buNone/>
            </a:pPr>
            <a:r>
              <a:rPr lang="pl-PL" sz="2000" dirty="0"/>
              <a:t>(Tomaszewska”, 2012)</a:t>
            </a:r>
            <a:endParaRPr lang="pl-PL" sz="2800" dirty="0"/>
          </a:p>
          <a:p>
            <a:pPr>
              <a:buFont typeface="Wingdings" panose="05000000000000000000" pitchFamily="2" charset="2"/>
              <a:buChar char="v"/>
            </a:pPr>
            <a:endParaRPr lang="pl-PL" sz="2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2776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188641"/>
            <a:ext cx="8041440" cy="576064"/>
          </a:xfrm>
        </p:spPr>
        <p:txBody>
          <a:bodyPr/>
          <a:lstStyle/>
          <a:p>
            <a:r>
              <a:rPr lang="pl-PL" dirty="0" smtClean="0"/>
              <a:t>Gry a edukacja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908720"/>
            <a:ext cx="8136904" cy="5081005"/>
          </a:xfrm>
        </p:spPr>
        <p:txBody>
          <a:bodyPr/>
          <a:lstStyle/>
          <a:p>
            <a:pPr marL="0" indent="0">
              <a:buNone/>
            </a:pPr>
            <a:r>
              <a:rPr lang="pl-PL" sz="2200" dirty="0"/>
              <a:t>Wykorzystanie gier komputerowych w procesie uczenia się dziecka może przynieść bardzo zadowalające efekty. Jednakże rodzice powinni mieć pełną świadomość, że nie każda gra komputerowa o charakterze edukacyjnym może być przydatnym sposobem pozyskiwania wiedzy i umiejętności. Taką rolę spełni jedynie taki produkt gotowy, który zostanie dobrany celowo i świadomie oraz będzie odpowiadał wiedzy, umiejętnościom i zainteresowaniom dziecka. 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11120"/>
            <a:ext cx="4752528" cy="2954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99592" y="6116137"/>
            <a:ext cx="3738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://enblog.eyesity.com/violence-in-games/</a:t>
            </a:r>
          </a:p>
        </p:txBody>
      </p:sp>
    </p:spTree>
    <p:extLst>
      <p:ext uri="{BB962C8B-B14F-4D97-AF65-F5344CB8AC3E}">
        <p14:creationId xmlns:p14="http://schemas.microsoft.com/office/powerpoint/2010/main" xmlns="" val="3100683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260649"/>
            <a:ext cx="8041440" cy="1008112"/>
          </a:xfrm>
        </p:spPr>
        <p:txBody>
          <a:bodyPr/>
          <a:lstStyle/>
          <a:p>
            <a:r>
              <a:rPr lang="pl-PL" dirty="0" smtClean="0"/>
              <a:t>Wpływ gier na zachowanie i zdrowie dziecka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0808"/>
            <a:ext cx="8064896" cy="4288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 smtClean="0"/>
              <a:t>Zostało potwierdzone, że gry na przejściowy czas podnoszą agresywność u dzieci. Również, jak podają najnowsze amerykańskie statystyki ok. 30% użytkowników komputerów </a:t>
            </a:r>
            <a:br>
              <a:rPr lang="pl-PL" sz="2200" dirty="0" smtClean="0"/>
            </a:br>
            <a:r>
              <a:rPr lang="pl-PL" sz="2200" dirty="0" smtClean="0"/>
              <a:t>(w tym dzieci w wieku 7-10 lat) cierpi na różnego rodzaju fizyczne dolegliwości nabyte w związku z nadmiernym korzystaniem z komputera.</a:t>
            </a:r>
            <a:endParaRPr lang="pl-PL" sz="2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7477" y="3501008"/>
            <a:ext cx="3655293" cy="308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195736" y="5733256"/>
            <a:ext cx="2843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://www.shutterstock.com/s/computer+gamer/search-vectors.html</a:t>
            </a:r>
          </a:p>
        </p:txBody>
      </p:sp>
    </p:spTree>
    <p:extLst>
      <p:ext uri="{BB962C8B-B14F-4D97-AF65-F5344CB8AC3E}">
        <p14:creationId xmlns:p14="http://schemas.microsoft.com/office/powerpoint/2010/main" xmlns="" val="61389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60189"/>
          </a:xfrm>
        </p:spPr>
        <p:txBody>
          <a:bodyPr/>
          <a:lstStyle/>
          <a:p>
            <a:r>
              <a:rPr lang="pl-PL" dirty="0"/>
              <a:t>Wpływ gier na zachowanie i zdrowie dziecka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7910264" cy="4432933"/>
          </a:xfrm>
        </p:spPr>
        <p:txBody>
          <a:bodyPr>
            <a:normAutofit lnSpcReduction="10000"/>
          </a:bodyPr>
          <a:lstStyle/>
          <a:p>
            <a:pPr marL="329184" lvl="1" indent="0">
              <a:buNone/>
            </a:pPr>
            <a:r>
              <a:rPr lang="pl-PL" dirty="0" smtClean="0"/>
              <a:t>Spędzanie </a:t>
            </a:r>
            <a:r>
              <a:rPr lang="pl-PL" dirty="0"/>
              <a:t>długiego czasu przed monitorem stwarza wiele zagrożeń </a:t>
            </a:r>
            <a:r>
              <a:rPr lang="pl-PL" dirty="0" smtClean="0"/>
              <a:t>zdrowotnych: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dirty="0" smtClean="0"/>
              <a:t>pogłębianie </a:t>
            </a:r>
            <a:r>
              <a:rPr lang="pl-PL" dirty="0"/>
              <a:t>wad postawy,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 smtClean="0"/>
              <a:t> zmęczenie </a:t>
            </a:r>
            <a:r>
              <a:rPr lang="pl-PL" dirty="0"/>
              <a:t>oczu</a:t>
            </a:r>
            <a:r>
              <a:rPr lang="pl-PL" dirty="0" smtClean="0"/>
              <a:t>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 smtClean="0"/>
              <a:t> krótkowzroczność,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 smtClean="0"/>
              <a:t> zaburzenia koncentracji uwagi,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 smtClean="0"/>
              <a:t> kłopoty </a:t>
            </a:r>
            <a:r>
              <a:rPr lang="pl-PL" dirty="0"/>
              <a:t>z myśleniem, </a:t>
            </a:r>
            <a:endParaRPr lang="pl-PL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 smtClean="0"/>
              <a:t> wyobcowanie </a:t>
            </a:r>
            <a:r>
              <a:rPr lang="pl-PL" dirty="0"/>
              <a:t>z rzeczywistego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świata</a:t>
            </a:r>
            <a:r>
              <a:rPr lang="pl-PL" dirty="0"/>
              <a:t>, </a:t>
            </a:r>
            <a:endParaRPr lang="pl-PL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pl-PL" dirty="0" smtClean="0"/>
              <a:t> zaburzenia </a:t>
            </a:r>
            <a:r>
              <a:rPr lang="pl-PL" dirty="0"/>
              <a:t>więzi uczuciowej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najbliższymi.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359572" cy="405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259632" y="580526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/>
              <a:t>Ź</a:t>
            </a:r>
            <a:r>
              <a:rPr lang="pl-PL" sz="1000" dirty="0" smtClean="0"/>
              <a:t>ródło: http</a:t>
            </a:r>
            <a:r>
              <a:rPr lang="pl-PL" sz="1000" dirty="0"/>
              <a:t>://www.eksperciwoswiacie.pl/dla-nauczycieli/przedszkola-dla-nauczycieli/edukacja-i-wychowanie/art,70,dziecko-w-cyberprzestrzeni-uzaleznienia-od-gier-komputerowych.html#.VwOlcqSLSM8</a:t>
            </a:r>
          </a:p>
        </p:txBody>
      </p:sp>
    </p:spTree>
    <p:extLst>
      <p:ext uri="{BB962C8B-B14F-4D97-AF65-F5344CB8AC3E}">
        <p14:creationId xmlns:p14="http://schemas.microsoft.com/office/powerpoint/2010/main" xmlns="" val="2987433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Treści szkodliwe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44824"/>
            <a:ext cx="7467600" cy="4144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Treści szkodliwe to takie, które mogą wywoływać negatywne emocje u odbiorcy, treści promujące niebezpieczne zachowania i dlatego są nieodpowiednie dla dzieci.</a:t>
            </a:r>
          </a:p>
          <a:p>
            <a:pPr marL="0" indent="0">
              <a:buNone/>
            </a:pPr>
            <a:endParaRPr lang="pl-PL" dirty="0"/>
          </a:p>
          <a:p>
            <a:pPr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8739"/>
            <a:ext cx="5066928" cy="2533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Prostokąt 3"/>
          <p:cNvSpPr/>
          <p:nvPr/>
        </p:nvSpPr>
        <p:spPr>
          <a:xfrm>
            <a:off x="971600" y="5432935"/>
            <a:ext cx="25557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://www.pcworld.pl/news/347096/Niebezpieczne.witryny.internetowe.html</a:t>
            </a:r>
          </a:p>
        </p:txBody>
      </p:sp>
    </p:spTree>
    <p:extLst>
      <p:ext uri="{BB962C8B-B14F-4D97-AF65-F5344CB8AC3E}">
        <p14:creationId xmlns:p14="http://schemas.microsoft.com/office/powerpoint/2010/main" xmlns="" val="2403591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904205"/>
          </a:xfrm>
        </p:spPr>
        <p:txBody>
          <a:bodyPr/>
          <a:lstStyle/>
          <a:p>
            <a:r>
              <a:rPr lang="pl-PL" dirty="0" smtClean="0"/>
              <a:t>Treści szkodliwe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7766248" cy="4432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 szkodliwych treści zalicza się: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/>
              <a:t> treści obrazujące przemoc, obrażenia fizyczne bądź śmierć, np. zdjęcia/filmy prezentujące ofiary wypadków, okrucieństwo wobec zwierząt;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/>
              <a:t> treści nawołujące do samookaleczeń lub samobójstw, bądź zachowań szkodliwych dla zdrowia czy zażywania niebezpiecznych substancji;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/>
              <a:t> treści dyskryminacyjne, zawierające postawy wrogości a nawet nienawiści;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/>
              <a:t> treści pornograficzne.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9099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04664"/>
            <a:ext cx="856895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b="1" dirty="0" smtClean="0">
                <a:solidFill>
                  <a:schemeClr val="accent5">
                    <a:lumMod val="75000"/>
                  </a:schemeClr>
                </a:solidFill>
              </a:rPr>
              <a:t>Szkodliwe treści </a:t>
            </a:r>
            <a:r>
              <a:rPr lang="pl-PL" sz="2200" b="1" dirty="0">
                <a:solidFill>
                  <a:schemeClr val="accent5">
                    <a:lumMod val="75000"/>
                  </a:schemeClr>
                </a:solidFill>
              </a:rPr>
              <a:t>nie </a:t>
            </a:r>
            <a:r>
              <a:rPr lang="pl-PL" sz="2200" b="1" dirty="0" smtClean="0">
                <a:solidFill>
                  <a:schemeClr val="accent5">
                    <a:lumMod val="75000"/>
                  </a:schemeClr>
                </a:solidFill>
              </a:rPr>
              <a:t>w każdym przypadku są zabronione </a:t>
            </a:r>
            <a:r>
              <a:rPr lang="pl-PL" sz="2200" b="1" dirty="0">
                <a:solidFill>
                  <a:schemeClr val="accent5">
                    <a:lumMod val="75000"/>
                  </a:schemeClr>
                </a:solidFill>
              </a:rPr>
              <a:t>przez prawo krajowe lub regulamin serwisu internetowego, jednak zaleca się, aby treści które nie są przeznaczone dla osób poniżej 18 roku życia opatrzone były ostrzeżeniem oraz wyraźną informacją o ich charakterze. </a:t>
            </a:r>
            <a:endParaRPr lang="pl-PL" sz="2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sz="2200" dirty="0" smtClean="0"/>
              <a:t>Przy </a:t>
            </a:r>
            <a:r>
              <a:rPr lang="pl-PL" sz="2200" dirty="0"/>
              <a:t>treściach szczególnie drastycznych zaleca się zastosowanie rejestracji oraz logowania, aby w ten sposób ograniczyć niezamierzony dostęp do treści.</a:t>
            </a:r>
          </a:p>
          <a:p>
            <a:pPr marL="0" indent="0">
              <a:buNone/>
            </a:pPr>
            <a:r>
              <a:rPr lang="pl-PL" sz="2200" dirty="0"/>
              <a:t>Kontakt z treściami szkodliwymi może być szczególnie niebezpieczny dla najmłodszych użytkowników powodując długotrwałe negatywne konsekwencje emocjonalne oraz poznawcze – wypaczając obraz rzeczywistości.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3350146" cy="227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619672" y="6093296"/>
            <a:ext cx="377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://www.egospodarka.pl/80516,Bezpieczenstwo-w-Internecie-zagrozenia-2011,1,12,1.html</a:t>
            </a:r>
          </a:p>
        </p:txBody>
      </p:sp>
    </p:spTree>
    <p:extLst>
      <p:ext uri="{BB962C8B-B14F-4D97-AF65-F5344CB8AC3E}">
        <p14:creationId xmlns:p14="http://schemas.microsoft.com/office/powerpoint/2010/main" xmlns="" val="981762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616173"/>
          </a:xfrm>
        </p:spPr>
        <p:txBody>
          <a:bodyPr/>
          <a:lstStyle/>
          <a:p>
            <a:r>
              <a:rPr lang="pl-PL" dirty="0"/>
              <a:t>Profilaktyka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84784"/>
            <a:ext cx="7838256" cy="4504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 smtClean="0"/>
              <a:t>Działania edukacyjno-profilaktyczne na temat bezpieczeństwa dzieci i młodzieży w sieci powinny obejmować całą społeczność szkolną i być realizowane w różnych formach. Przyniosą skutek tylko wtedy, gdy będą miały </a:t>
            </a:r>
            <a:r>
              <a:rPr lang="pl-PL" sz="2200" b="1" dirty="0" smtClean="0">
                <a:solidFill>
                  <a:srgbClr val="FF0000"/>
                </a:solidFill>
              </a:rPr>
              <a:t>charakter kompleksowy </a:t>
            </a:r>
            <a:r>
              <a:rPr lang="pl-PL" sz="2200" dirty="0" smtClean="0"/>
              <a:t>oraz ich </a:t>
            </a:r>
            <a:r>
              <a:rPr lang="pl-PL" sz="2200" b="1" dirty="0" smtClean="0">
                <a:solidFill>
                  <a:srgbClr val="FF0000"/>
                </a:solidFill>
              </a:rPr>
              <a:t>realizacja</a:t>
            </a:r>
            <a:r>
              <a:rPr lang="pl-PL" sz="2200" dirty="0" smtClean="0"/>
              <a:t> będzie przebiegać </a:t>
            </a:r>
            <a:r>
              <a:rPr lang="pl-PL" sz="2200" b="1" dirty="0" smtClean="0">
                <a:solidFill>
                  <a:srgbClr val="FF0000"/>
                </a:solidFill>
              </a:rPr>
              <a:t>w trzech płaszczyznach relacji: uczeń – rodzic – nauczyciel.</a:t>
            </a:r>
            <a:endParaRPr lang="pl-PL" sz="2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5" y="4149080"/>
            <a:ext cx="4657899" cy="250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83568" y="6133366"/>
            <a:ext cx="3275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://www.bliskodziecka.com.pl/bezpieczne-surfowanie-po-internecie/</a:t>
            </a:r>
          </a:p>
        </p:txBody>
      </p:sp>
    </p:spTree>
    <p:extLst>
      <p:ext uri="{BB962C8B-B14F-4D97-AF65-F5344CB8AC3E}">
        <p14:creationId xmlns:p14="http://schemas.microsoft.com/office/powerpoint/2010/main" xmlns="" val="4038266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616173"/>
          </a:xfrm>
        </p:spPr>
        <p:txBody>
          <a:bodyPr/>
          <a:lstStyle/>
          <a:p>
            <a:r>
              <a:rPr lang="pl-PL" dirty="0"/>
              <a:t>Profilaktyka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1280" y="1340768"/>
            <a:ext cx="7765136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Szkolny system zapobiegania i reagowania na </a:t>
            </a:r>
            <a:r>
              <a:rPr lang="pl-PL" dirty="0" err="1" smtClean="0"/>
              <a:t>cyberzagrożenia</a:t>
            </a:r>
            <a:r>
              <a:rPr lang="pl-PL" dirty="0" smtClean="0"/>
              <a:t>:</a:t>
            </a:r>
            <a:br>
              <a:rPr lang="pl-PL" dirty="0" smtClean="0"/>
            </a:br>
            <a:endParaRPr lang="pl-PL" dirty="0" smtClean="0"/>
          </a:p>
          <a:p>
            <a:pPr marL="786384" lvl="1" indent="-457200">
              <a:buFont typeface="+mj-lt"/>
              <a:buAutoNum type="arabicPeriod"/>
            </a:pPr>
            <a:r>
              <a:rPr lang="pl-PL" dirty="0" smtClean="0"/>
              <a:t>Obszar techniczny- infrastruktura, bezpieczny </a:t>
            </a:r>
            <a:r>
              <a:rPr lang="pl-PL" dirty="0" err="1" smtClean="0"/>
              <a:t>internet</a:t>
            </a:r>
            <a:r>
              <a:rPr lang="pl-PL" dirty="0" smtClean="0"/>
              <a:t>, oprogramowanie, programy filtrujące itp.</a:t>
            </a:r>
          </a:p>
          <a:p>
            <a:pPr marL="786384" lvl="1" indent="-457200">
              <a:buFont typeface="+mj-lt"/>
              <a:buAutoNum type="arabicPeriod"/>
            </a:pPr>
            <a:r>
              <a:rPr lang="pl-PL" dirty="0" smtClean="0"/>
              <a:t>Obszar kompetencji- przygotowanie merytoryczne grona pedagogicznego do prowadzenia działań wychowawczych dla uczniów oraz wsparcia dla rodziców.</a:t>
            </a:r>
          </a:p>
        </p:txBody>
      </p:sp>
    </p:spTree>
    <p:extLst>
      <p:ext uri="{BB962C8B-B14F-4D97-AF65-F5344CB8AC3E}">
        <p14:creationId xmlns:p14="http://schemas.microsoft.com/office/powerpoint/2010/main" xmlns="" val="3994559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688181"/>
          </a:xfrm>
        </p:spPr>
        <p:txBody>
          <a:bodyPr/>
          <a:lstStyle/>
          <a:p>
            <a:r>
              <a:rPr lang="pl-PL" dirty="0"/>
              <a:t>Profilaktyka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340768"/>
            <a:ext cx="8413208" cy="4968552"/>
          </a:xfrm>
        </p:spPr>
        <p:txBody>
          <a:bodyPr>
            <a:normAutofit lnSpcReduction="10000"/>
          </a:bodyPr>
          <a:lstStyle/>
          <a:p>
            <a:pPr marL="786384" lvl="1" indent="-457200">
              <a:buFont typeface="+mj-lt"/>
              <a:buAutoNum type="arabicPeriod" startAt="3"/>
            </a:pPr>
            <a:r>
              <a:rPr lang="pl-PL" dirty="0"/>
              <a:t>Obszar regulacji i procedur- opracowanie i wdrożenie przez szkołę polityki bezpieczeństwa oraz zasad postępowania w sytuacji zagrożeń online: </a:t>
            </a:r>
            <a:r>
              <a:rPr lang="pl-PL" dirty="0" err="1"/>
              <a:t>np.szkoła</a:t>
            </a:r>
            <a:r>
              <a:rPr lang="pl-PL" dirty="0"/>
              <a:t> może regulować możliwość korzystania z telefonów czy tabletów na swoim </a:t>
            </a:r>
            <a:r>
              <a:rPr lang="pl-PL" dirty="0" smtClean="0"/>
              <a:t>terenie.</a:t>
            </a:r>
            <a:br>
              <a:rPr lang="pl-PL" dirty="0" smtClean="0"/>
            </a:br>
            <a:r>
              <a:rPr lang="pl-PL" dirty="0" smtClean="0"/>
              <a:t>Procedura </a:t>
            </a:r>
            <a:r>
              <a:rPr lang="pl-PL" dirty="0"/>
              <a:t>postępowania powinna obejmować kolejne </a:t>
            </a:r>
            <a:r>
              <a:rPr lang="pl-PL" dirty="0" smtClean="0"/>
              <a:t>etapy rozwiązywania </a:t>
            </a:r>
            <a:r>
              <a:rPr lang="pl-PL" dirty="0"/>
              <a:t>sytuacji:</a:t>
            </a:r>
          </a:p>
          <a:p>
            <a:pPr marL="1051560" lvl="2" indent="-457200">
              <a:buFont typeface="Wingdings" panose="05000000000000000000" pitchFamily="2" charset="2"/>
              <a:buChar char="v"/>
            </a:pPr>
            <a:r>
              <a:rPr lang="pl-PL" dirty="0"/>
              <a:t>Ujawnienie </a:t>
            </a:r>
            <a:r>
              <a:rPr lang="pl-PL" dirty="0" smtClean="0"/>
              <a:t>przypadku;</a:t>
            </a:r>
            <a:endParaRPr lang="pl-PL" dirty="0"/>
          </a:p>
          <a:p>
            <a:pPr marL="1051560" lvl="2" indent="-457200">
              <a:buFont typeface="Wingdings" panose="05000000000000000000" pitchFamily="2" charset="2"/>
              <a:buChar char="v"/>
            </a:pPr>
            <a:r>
              <a:rPr lang="pl-PL" dirty="0"/>
              <a:t>Ustalenie okoliczności </a:t>
            </a:r>
            <a:r>
              <a:rPr lang="pl-PL" dirty="0" smtClean="0"/>
              <a:t>zdarzenia;</a:t>
            </a:r>
            <a:endParaRPr lang="pl-PL" dirty="0"/>
          </a:p>
          <a:p>
            <a:pPr marL="1051560" lvl="2" indent="-457200">
              <a:buFont typeface="Wingdings" panose="05000000000000000000" pitchFamily="2" charset="2"/>
              <a:buChar char="v"/>
            </a:pPr>
            <a:r>
              <a:rPr lang="pl-PL" dirty="0"/>
              <a:t>Zabezpieczenie dowodów, </a:t>
            </a:r>
            <a:r>
              <a:rPr lang="pl-PL" dirty="0" smtClean="0"/>
              <a:t>dokumentacja;</a:t>
            </a:r>
            <a:endParaRPr lang="pl-PL" dirty="0"/>
          </a:p>
          <a:p>
            <a:pPr marL="1051560" lvl="2" indent="-457200">
              <a:buFont typeface="Wingdings" panose="05000000000000000000" pitchFamily="2" charset="2"/>
              <a:buChar char="v"/>
            </a:pPr>
            <a:r>
              <a:rPr lang="pl-PL" dirty="0"/>
              <a:t>Identyfikacji </a:t>
            </a:r>
            <a:r>
              <a:rPr lang="pl-PL" dirty="0" smtClean="0"/>
              <a:t>sprawcy;</a:t>
            </a:r>
            <a:endParaRPr lang="pl-PL" dirty="0"/>
          </a:p>
          <a:p>
            <a:pPr marL="1051560" lvl="2" indent="-457200">
              <a:buFont typeface="Wingdings" panose="05000000000000000000" pitchFamily="2" charset="2"/>
              <a:buChar char="v"/>
            </a:pPr>
            <a:r>
              <a:rPr lang="pl-PL" dirty="0"/>
              <a:t>Środki </a:t>
            </a:r>
            <a:r>
              <a:rPr lang="pl-PL" dirty="0" smtClean="0"/>
              <a:t>dyscyplinarne;</a:t>
            </a:r>
            <a:endParaRPr lang="pl-PL" dirty="0"/>
          </a:p>
          <a:p>
            <a:pPr marL="1051560" lvl="2" indent="-457200">
              <a:buFont typeface="Wingdings" panose="05000000000000000000" pitchFamily="2" charset="2"/>
              <a:buChar char="v"/>
            </a:pPr>
            <a:r>
              <a:rPr lang="pl-PL" dirty="0"/>
              <a:t>Pomoc </a:t>
            </a:r>
            <a:r>
              <a:rPr lang="pl-PL" dirty="0" smtClean="0"/>
              <a:t>ofiarom;</a:t>
            </a:r>
            <a:endParaRPr lang="pl-PL" dirty="0"/>
          </a:p>
          <a:p>
            <a:pPr marL="1051560" lvl="2" indent="-457200">
              <a:buFont typeface="Wingdings" panose="05000000000000000000" pitchFamily="2" charset="2"/>
              <a:buChar char="v"/>
            </a:pPr>
            <a:r>
              <a:rPr lang="pl-PL" dirty="0"/>
              <a:t>Wsparcie </a:t>
            </a:r>
            <a:r>
              <a:rPr lang="pl-PL" dirty="0" smtClean="0"/>
              <a:t>świadków.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32049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1038"/>
            <a:ext cx="8041440" cy="1442674"/>
          </a:xfrm>
        </p:spPr>
        <p:txBody>
          <a:bodyPr/>
          <a:lstStyle/>
          <a:p>
            <a:r>
              <a:rPr lang="pl-PL" dirty="0" smtClean="0"/>
              <a:t>Inne aktywności-inne mózgi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265570" cy="248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51520" y="3140968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Ź</a:t>
            </a:r>
            <a:r>
              <a:rPr lang="pl-PL" sz="1000" dirty="0" smtClean="0"/>
              <a:t>ródło</a:t>
            </a:r>
            <a:r>
              <a:rPr lang="pl-PL" sz="1000" dirty="0"/>
              <a:t>: http://info.elblag.pl/37,30496,Dzieci-koloruja-podworka-w-ramach-Festiwalu-Przemyslow-Kreatywnych-zobacz-zdjecia.html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5969" y="620687"/>
            <a:ext cx="2722455" cy="361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665968" y="4365104"/>
            <a:ext cx="2901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://urodaizdrowie.pl/dziecko-i-komputer</a:t>
            </a:r>
          </a:p>
        </p:txBody>
      </p:sp>
    </p:spTree>
    <p:extLst>
      <p:ext uri="{BB962C8B-B14F-4D97-AF65-F5344CB8AC3E}">
        <p14:creationId xmlns:p14="http://schemas.microsoft.com/office/powerpoint/2010/main" xmlns="" val="1552821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616173"/>
          </a:xfrm>
        </p:spPr>
        <p:txBody>
          <a:bodyPr/>
          <a:lstStyle/>
          <a:p>
            <a:r>
              <a:rPr lang="pl-PL" sz="4000" dirty="0" smtClean="0"/>
              <a:t>Profilaktyka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268760"/>
            <a:ext cx="7776864" cy="43204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Szkoła może zaprosić eksperta, który wyedukuje rodziców z zakresu zagrożeń wynikających z używania nowych technologii (</a:t>
            </a:r>
            <a:r>
              <a:rPr lang="pl-PL" dirty="0" err="1" smtClean="0"/>
              <a:t>np.Fundacja</a:t>
            </a:r>
            <a:r>
              <a:rPr lang="pl-PL" dirty="0" smtClean="0"/>
              <a:t> Orange)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/>
              <a:t> Dostępne są publikacje i badania, scenariusze lekcji i warsztatów, kursy e-learningowe.</a:t>
            </a:r>
          </a:p>
          <a:p>
            <a:pPr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896544" cy="29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491880" y="589480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://www.regiopraca.pl/portal/prawo/ekspert-radzi/zasilek-dla-bezrobotnych-jaka-jest-wysokosc-98</a:t>
            </a:r>
          </a:p>
        </p:txBody>
      </p:sp>
    </p:spTree>
    <p:extLst>
      <p:ext uri="{BB962C8B-B14F-4D97-AF65-F5344CB8AC3E}">
        <p14:creationId xmlns:p14="http://schemas.microsoft.com/office/powerpoint/2010/main" xmlns="" val="61813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368152"/>
          </a:xfrm>
        </p:spPr>
        <p:txBody>
          <a:bodyPr/>
          <a:lstStyle/>
          <a:p>
            <a:r>
              <a:rPr lang="pl-PL" sz="3200" dirty="0"/>
              <a:t>Co może zrobić rodzic, nauczyciel w aspekcie wychowania dziecka do korzystania z nowych mediów: 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556792"/>
            <a:ext cx="8208912" cy="44329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Przed </a:t>
            </a:r>
            <a:r>
              <a:rPr lang="pl-PL" dirty="0"/>
              <a:t>wręczeniem dziecku urządzenia z  określoną aplikacją sprawdź ją w </a:t>
            </a:r>
            <a:r>
              <a:rPr lang="pl-PL" dirty="0" smtClean="0"/>
              <a:t>katalogu </a:t>
            </a:r>
            <a:r>
              <a:rPr lang="pl-PL" dirty="0"/>
              <a:t>polskojęzycznych aplikacji mobilnych dla dzieci </a:t>
            </a:r>
            <a:r>
              <a:rPr lang="pl-PL" dirty="0" err="1"/>
              <a:t>BeStApp</a:t>
            </a:r>
            <a:r>
              <a:rPr lang="pl-PL" dirty="0"/>
              <a:t> (katalog obejmuje aplikacje dla dzieci w </a:t>
            </a:r>
            <a:r>
              <a:rPr lang="pl-PL" dirty="0" smtClean="0"/>
              <a:t>wieku </a:t>
            </a:r>
            <a:r>
              <a:rPr lang="pl-PL" dirty="0"/>
              <a:t>3–6 lat). </a:t>
            </a:r>
            <a:endParaRPr lang="pl-PL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Ponadto </a:t>
            </a:r>
            <a:r>
              <a:rPr lang="pl-PL" dirty="0"/>
              <a:t>przeczytaj opinie </a:t>
            </a:r>
            <a:r>
              <a:rPr lang="pl-PL" dirty="0" smtClean="0"/>
              <a:t>w </a:t>
            </a:r>
            <a:r>
              <a:rPr lang="pl-PL" dirty="0"/>
              <a:t>Internecie, spróbuj sam nią się pobawić. Takie działanie z dużym prawdopodobieństwem pozwoli na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trafny </a:t>
            </a:r>
            <a:r>
              <a:rPr lang="pl-PL" dirty="0"/>
              <a:t>wybór produktu. </a:t>
            </a:r>
          </a:p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49080"/>
            <a:ext cx="2448272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475656" y="620711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://blog.omegasoft.pl/skuteczna-ochrona-rodzicielska/</a:t>
            </a:r>
          </a:p>
        </p:txBody>
      </p:sp>
    </p:spTree>
    <p:extLst>
      <p:ext uri="{BB962C8B-B14F-4D97-AF65-F5344CB8AC3E}">
        <p14:creationId xmlns:p14="http://schemas.microsoft.com/office/powerpoint/2010/main" xmlns="" val="3626775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640960" cy="1440160"/>
          </a:xfrm>
        </p:spPr>
        <p:txBody>
          <a:bodyPr/>
          <a:lstStyle/>
          <a:p>
            <a:r>
              <a:rPr lang="pl-PL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Co może zrobić rodzic, nauczyciel w aspekcie wychowania dziecka do korzystania z nowych </a:t>
            </a:r>
            <a:r>
              <a:rPr lang="pl-PL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mediów c.d.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772816"/>
            <a:ext cx="7920880" cy="421690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Zainstaluj </a:t>
            </a:r>
            <a:r>
              <a:rPr lang="pl-PL" dirty="0"/>
              <a:t>na wszystkich urządzeniach (także mobilnych), z  których korzysta dziecko, darmową przeglądarkę dla dzieci </a:t>
            </a:r>
            <a:r>
              <a:rPr lang="pl-PL" dirty="0" err="1"/>
              <a:t>BeSt</a:t>
            </a:r>
            <a:r>
              <a:rPr lang="pl-PL" dirty="0"/>
              <a:t>. Pozwala ona na skuteczną ochronę, blokuje strony spoza katalogu </a:t>
            </a:r>
            <a:r>
              <a:rPr lang="pl-PL" dirty="0" err="1"/>
              <a:t>BeSt</a:t>
            </a:r>
            <a:r>
              <a:rPr lang="pl-PL" dirty="0"/>
              <a:t>, pozwala wyszukiwać setki przyjaznych i bezpiecznych serwisów dla dzieci powyżej 3. roku życia.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W </a:t>
            </a:r>
            <a:r>
              <a:rPr lang="pl-PL" dirty="0"/>
              <a:t>przypadku starszych dzieci od około 10. roku życia pomyśl o  bardziej zaawansowanym systemie kontroli rodzicielskiej.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01252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32656"/>
            <a:ext cx="7992888" cy="39513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Sprawdzaj</a:t>
            </a:r>
            <a:r>
              <a:rPr lang="pl-PL" dirty="0"/>
              <a:t> </a:t>
            </a:r>
            <a:r>
              <a:rPr lang="pl-PL" dirty="0" smtClean="0"/>
              <a:t>i edukuj rodziców czy gra jest właściwa </a:t>
            </a:r>
            <a:r>
              <a:rPr lang="pl-PL" dirty="0"/>
              <a:t>dla </a:t>
            </a:r>
            <a:r>
              <a:rPr lang="pl-PL" dirty="0" smtClean="0"/>
              <a:t>dziecka</a:t>
            </a:r>
            <a:r>
              <a:rPr lang="pl-PL" dirty="0"/>
              <a:t>. Można w tej sytuacji oprzeć się na systemie oznaczeń PEGI (ogólnoeuropejski system klasyfikacji gier) Dodatkowo możesz oglądać fragmenty gry w serwisie www. YouTube.com. </a:t>
            </a:r>
            <a:r>
              <a:rPr lang="pl-PL" dirty="0" smtClean="0"/>
              <a:t>i </a:t>
            </a:r>
            <a:r>
              <a:rPr lang="pl-PL" dirty="0"/>
              <a:t>przekonać się, z czym będzie miało kontakt dziecko. Rozmawiaj z  dzieckiem o  </a:t>
            </a:r>
            <a:r>
              <a:rPr lang="pl-PL" dirty="0" smtClean="0"/>
              <a:t>grach i ustal </a:t>
            </a:r>
            <a:r>
              <a:rPr lang="pl-PL" dirty="0"/>
              <a:t>z  </a:t>
            </a:r>
            <a:r>
              <a:rPr lang="pl-PL" dirty="0" smtClean="0"/>
              <a:t>nim </a:t>
            </a:r>
            <a:r>
              <a:rPr lang="pl-PL" dirty="0"/>
              <a:t>zasady korzystania </a:t>
            </a:r>
            <a:r>
              <a:rPr lang="pl-PL" dirty="0" smtClean="0"/>
              <a:t>z gier.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8884320" cy="33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2074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7838256" cy="42169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 smtClean="0"/>
              <a:t> </a:t>
            </a:r>
            <a:r>
              <a:rPr lang="pl-PL" sz="2200" dirty="0" smtClean="0"/>
              <a:t>Pamiętaj </a:t>
            </a:r>
            <a:r>
              <a:rPr lang="pl-PL" sz="2200" dirty="0"/>
              <a:t>o </a:t>
            </a:r>
            <a:r>
              <a:rPr lang="pl-PL" sz="2200" dirty="0" smtClean="0"/>
              <a:t>aspektach </a:t>
            </a:r>
            <a:r>
              <a:rPr lang="pl-PL" sz="2200" dirty="0"/>
              <a:t>zdrowotnych używania nowych mediów. Na przykład kupując dziecku telefon komórkowy lub smartfon sprawdź przed jego zakupem współczynnik SAR, który określa poziom promieniowania, jaki emituje aparat. W  Europie wyznaczono normę tego promieniowania na 2 waty na kilogram dla dorosłych i  0,6 watów na kilogram dla dzieci. Ponadto zwróć uwagę, jakie usługi oferuje operator i  sprzedawca telefonów w  zakresie m.in. kontroli rodzicielskiej, blokady treści i usług przeznaczonych dla dorosłych czy blokady numeracji o podwyższonej opłacie. </a:t>
            </a:r>
          </a:p>
          <a:p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640960" cy="1440160"/>
          </a:xfrm>
        </p:spPr>
        <p:txBody>
          <a:bodyPr/>
          <a:lstStyle/>
          <a:p>
            <a:r>
              <a:rPr lang="pl-PL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Co może zrobić rodzic, nauczyciel w aspekcie wychowania dziecka do korzystania z nowych </a:t>
            </a:r>
            <a:r>
              <a:rPr lang="pl-PL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mediów c.d.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xmlns="" val="2053022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904205"/>
          </a:xfrm>
        </p:spPr>
        <p:txBody>
          <a:bodyPr>
            <a:normAutofit/>
          </a:bodyPr>
          <a:lstStyle/>
          <a:p>
            <a:pPr eaLnBrk="1" hangingPunct="1"/>
            <a:r>
              <a:rPr lang="pl-PL" sz="3200" b="1" dirty="0" smtClean="0">
                <a:effectLst/>
              </a:rPr>
              <a:t>Gdy potrzebna jest interwencja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84784"/>
            <a:ext cx="7910264" cy="4504941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pl-PL" dirty="0" smtClean="0"/>
              <a:t> wysłuchaj,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pl-PL" dirty="0" smtClean="0"/>
              <a:t> nie obwiniaj,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pl-PL" dirty="0" smtClean="0"/>
              <a:t> pochwal dziecko, że </a:t>
            </a:r>
            <a:br>
              <a:rPr lang="pl-PL" dirty="0" smtClean="0"/>
            </a:br>
            <a:r>
              <a:rPr lang="pl-PL" dirty="0" smtClean="0"/>
              <a:t>poinformowało Cię o zdarzeniu,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pl-PL" dirty="0" smtClean="0"/>
              <a:t> jeśli zostało złamane prawo – </a:t>
            </a:r>
            <a:br>
              <a:rPr lang="pl-PL" dirty="0" smtClean="0"/>
            </a:br>
            <a:r>
              <a:rPr lang="pl-PL" dirty="0" smtClean="0"/>
              <a:t>poinformuj Policję,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pl-PL" dirty="0" smtClean="0"/>
              <a:t> zabezpiecz dowody, </a:t>
            </a:r>
            <a:br>
              <a:rPr lang="pl-PL" dirty="0" smtClean="0"/>
            </a:b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zapisz plik, </a:t>
            </a:r>
            <a:r>
              <a:rPr lang="pl-PL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PrtScr</a:t>
            </a: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pl-PL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79410"/>
            <a:ext cx="3420815" cy="423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14419"/>
            <a:ext cx="4572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1690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>
          <a:xfrm>
            <a:off x="762724" y="274320"/>
            <a:ext cx="7498080" cy="106644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3200" b="1" dirty="0" smtClean="0">
                <a:effectLst/>
              </a:rPr>
              <a:t>Więcej informacji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251520" y="1710888"/>
            <a:ext cx="8496944" cy="49582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 www.dzieckowsieci.fdn.pl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4"/>
              </a:rPr>
              <a:t> www.saferinternet.pl</a:t>
            </a:r>
            <a:endParaRPr lang="pl-PL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5"/>
              </a:rPr>
              <a:t> www.szkolabezpiecznegointernetu.pl</a:t>
            </a:r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6"/>
              </a:rPr>
              <a:t> www.wnukiwsieci.pl</a:t>
            </a:r>
            <a:endParaRPr lang="pl-PL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u="sng" dirty="0" err="1" smtClean="0">
                <a:solidFill>
                  <a:schemeClr val="accent1">
                    <a:lumMod val="75000"/>
                  </a:schemeClr>
                </a:solidFill>
                <a:hlinkClick r:id="rId7"/>
              </a:rPr>
              <a:t>www.sieciaki.pl</a:t>
            </a:r>
            <a:endParaRPr lang="pl-PL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u="sng" dirty="0" err="1" smtClean="0">
                <a:solidFill>
                  <a:schemeClr val="accent1">
                    <a:lumMod val="75000"/>
                  </a:schemeClr>
                </a:solidFill>
              </a:rPr>
              <a:t>www.mamatatatablet.pl</a:t>
            </a:r>
            <a:endParaRPr lang="pl-PL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pl-PL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</p:txBody>
      </p:sp>
      <p:pic>
        <p:nvPicPr>
          <p:cNvPr id="33796" name="Picture 2" descr="http://dzieckowsieci.fdn.pl/sites/default/files/imagecache/proglogo/dzws.png"/>
          <p:cNvPicPr>
            <a:picLocks noChangeAspect="1" noChangeArrowheads="1"/>
          </p:cNvPicPr>
          <p:nvPr/>
        </p:nvPicPr>
        <p:blipFill>
          <a:blip r:embed="rId8" cstate="print"/>
          <a:srcRect l="6689" t="27077" r="5530" b="36000"/>
          <a:stretch>
            <a:fillRect/>
          </a:stretch>
        </p:blipFill>
        <p:spPr bwMode="auto">
          <a:xfrm>
            <a:off x="4387775" y="1572176"/>
            <a:ext cx="3239914" cy="74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 descr="logo"/>
          <p:cNvPicPr>
            <a:picLocks noChangeAspect="1" noChangeArrowheads="1"/>
          </p:cNvPicPr>
          <p:nvPr/>
        </p:nvPicPr>
        <p:blipFill>
          <a:blip r:embed="rId9" cstate="print"/>
          <a:srcRect l="12285" t="13441"/>
          <a:stretch>
            <a:fillRect/>
          </a:stretch>
        </p:blipFill>
        <p:spPr bwMode="auto">
          <a:xfrm>
            <a:off x="3995936" y="2320776"/>
            <a:ext cx="3168352" cy="91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Kid protec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312" y="2924944"/>
            <a:ext cx="1291630" cy="82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6" descr="Wnuki w siec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1920" y="3861048"/>
            <a:ext cx="3816424" cy="41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sieciaki.pl/files/dla-prasy/prev_sieciaki.pl_logo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4810" y="4429132"/>
            <a:ext cx="195262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0101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498080" cy="7200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3200" b="1" dirty="0" smtClean="0">
                <a:effectLst/>
              </a:rPr>
              <a:t>Do kogo się zwrócić?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988840"/>
            <a:ext cx="8568952" cy="4680520"/>
          </a:xfrm>
        </p:spPr>
        <p:txBody>
          <a:bodyPr rtlCol="0">
            <a:normAutofit/>
          </a:bodyPr>
          <a:lstStyle/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pl-PL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pl-PL" dirty="0"/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pl-PL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dirty="0" smtClean="0"/>
              <a:t> pomoc w sytuacjach zagrożenia dzieci i młodzieży w Internecie, uwodzenie, przemoc rówieśnicza, kontakt ze szkodliwymi treściami, kradzież danych, uzależnienia,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dirty="0" smtClean="0"/>
              <a:t> kontakt dla: dzieci i młodzieży, rodziców, profesjonalistów,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l-PL" dirty="0" smtClean="0"/>
              <a:t> poniedziałek – piątek w godzinach10.00-17.00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pl-PL" dirty="0" smtClean="0"/>
          </a:p>
        </p:txBody>
      </p:sp>
      <p:pic>
        <p:nvPicPr>
          <p:cNvPr id="30724" name="Picture 2" descr="http://www.saferinternet.org/image/image_gallery?uuid=34b490f4-2115-4f1f-8cd1-ed768ef31fd0&amp;groupId=10131&amp;t=1330616152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63935"/>
            <a:ext cx="4032448" cy="131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69339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ttp://2.bp.blogspot.com/_fwRSkvYPWw8/Rs5o4AMNYdI/AAAAAAAAARY/dRt40_ZPNsw/s400/banner_nask_14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97152"/>
            <a:ext cx="1830289" cy="120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ytuł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818072" cy="77809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3200" b="1" dirty="0" smtClean="0">
                <a:effectLst/>
              </a:rPr>
              <a:t>Do kogo się zwrócić?</a:t>
            </a:r>
          </a:p>
        </p:txBody>
      </p:sp>
      <p:sp>
        <p:nvSpPr>
          <p:cNvPr id="31748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556792"/>
            <a:ext cx="8290168" cy="48006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endParaRPr lang="pl-PL" dirty="0" smtClean="0"/>
          </a:p>
          <a:p>
            <a:pPr eaLnBrk="1" hangingPunct="1">
              <a:buFont typeface="Wingdings" pitchFamily="2" charset="2"/>
              <a:buChar char="§"/>
            </a:pPr>
            <a:endParaRPr lang="pl-PL" dirty="0" smtClean="0"/>
          </a:p>
          <a:p>
            <a:pPr marL="0" indent="0" eaLnBrk="1" hangingPunct="1">
              <a:buNone/>
            </a:pPr>
            <a:endParaRPr lang="pl-PL" sz="2800" dirty="0" smtClean="0"/>
          </a:p>
          <a:p>
            <a:pPr marL="0" indent="0" eaLnBrk="1" hangingPunct="1">
              <a:buNone/>
            </a:pPr>
            <a:r>
              <a:rPr lang="pl-PL" sz="2800" dirty="0" smtClean="0"/>
              <a:t>Anonimowe zgłoszenia treści zabronionych prawem, takich jak: pornografia dziecięca, treści propagujące pedofilię, treści rasistowskie i ksenofobiczne.</a:t>
            </a:r>
          </a:p>
          <a:p>
            <a:pPr eaLnBrk="1" hangingPunct="1"/>
            <a:endParaRPr lang="pl-PL" dirty="0" smtClean="0"/>
          </a:p>
          <a:p>
            <a:pPr eaLnBrk="1" hangingPunct="1">
              <a:buFont typeface="Arial" charset="0"/>
              <a:buNone/>
            </a:pPr>
            <a:endParaRPr lang="pl-PL" dirty="0" smtClean="0"/>
          </a:p>
        </p:txBody>
      </p:sp>
      <p:pic>
        <p:nvPicPr>
          <p:cNvPr id="31749" name="Picture 2" descr="http://edukacjamedialna.pl/e107_images/newspost_images/Dyzurnet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84784"/>
            <a:ext cx="3240360" cy="120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93597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r="10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2132856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DZIĘKUJĘ ZA UWAGĘ</a:t>
            </a:r>
            <a:endParaRPr lang="pl-PL" sz="4000" b="1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585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04665"/>
            <a:ext cx="8041440" cy="1008111"/>
          </a:xfrm>
        </p:spPr>
        <p:txBody>
          <a:bodyPr/>
          <a:lstStyle/>
          <a:p>
            <a:r>
              <a:rPr lang="pl-PL" dirty="0" smtClean="0"/>
              <a:t>Zmiany zdolności poznawczych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608512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pl-PL" dirty="0" smtClean="0"/>
              <a:t>„Cyfrowi </a:t>
            </a:r>
            <a:r>
              <a:rPr lang="pl-PL" dirty="0"/>
              <a:t>tubylcy”- ludzie urodzeni po 1980 roku uznają za naturalne komputery i inne cyfrowe media jak wcześniejsze pokolenia prąd, bieżącą wodę czy </a:t>
            </a:r>
            <a:r>
              <a:rPr lang="pl-PL" dirty="0" smtClean="0"/>
              <a:t>TV</a:t>
            </a:r>
            <a:endParaRPr lang="pl-PL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pl-PL" dirty="0"/>
              <a:t>Pokolenie </a:t>
            </a:r>
            <a:r>
              <a:rPr lang="pl-PL" dirty="0" err="1"/>
              <a:t>Google’a=pokolenie</a:t>
            </a:r>
            <a:r>
              <a:rPr lang="pl-PL" dirty="0"/>
              <a:t> „wytnij i wklej” (</a:t>
            </a:r>
            <a:r>
              <a:rPr lang="pl-PL" dirty="0" err="1"/>
              <a:t>cut</a:t>
            </a:r>
            <a:r>
              <a:rPr lang="pl-PL" dirty="0"/>
              <a:t> and </a:t>
            </a:r>
            <a:r>
              <a:rPr lang="pl-PL" dirty="0" err="1" smtClean="0"/>
              <a:t>paste</a:t>
            </a:r>
            <a:r>
              <a:rPr lang="pl-PL" dirty="0" smtClean="0"/>
              <a:t> </a:t>
            </a:r>
            <a:r>
              <a:rPr lang="pl-PL" dirty="0" err="1" smtClean="0"/>
              <a:t>generation</a:t>
            </a:r>
            <a:r>
              <a:rPr lang="pl-PL" dirty="0"/>
              <a:t>) – ogromne liczby ściąganych  z sieci referatów i prac i plagiaty…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dirty="0"/>
              <a:t>Braki w wiedzy, powierzchowność przetwarzania informacji i o wiele mniej zapamiętanych </a:t>
            </a:r>
            <a:r>
              <a:rPr lang="pl-PL" dirty="0" smtClean="0"/>
              <a:t>informacji</a:t>
            </a:r>
            <a:endParaRPr lang="pl-PL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pl-PL" dirty="0"/>
              <a:t>Przewaga bezpośredniego kontaktu nauczyciela z uczniem nad nauczaniem za pośrednictwem </a:t>
            </a:r>
            <a:r>
              <a:rPr lang="pl-PL" dirty="0" smtClean="0"/>
              <a:t>komputera</a:t>
            </a:r>
            <a:endParaRPr lang="pl-PL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pl-PL" dirty="0" smtClean="0"/>
              <a:t>Badania </a:t>
            </a:r>
            <a:r>
              <a:rPr lang="pl-PL" dirty="0"/>
              <a:t>wykazują brak różnic w wynikach przyswojonej wiedzy pomiędzy tradycyjnymi podręcznikami a książkami </a:t>
            </a:r>
            <a:r>
              <a:rPr lang="pl-PL" dirty="0" smtClean="0"/>
              <a:t>elektronicznymi </a:t>
            </a:r>
            <a:r>
              <a:rPr lang="pl-PL" dirty="0"/>
              <a:t>(</a:t>
            </a:r>
            <a:r>
              <a:rPr lang="pl-PL" dirty="0" err="1"/>
              <a:t>Spitzer</a:t>
            </a:r>
            <a:r>
              <a:rPr lang="pl-PL" dirty="0"/>
              <a:t>, 2015)</a:t>
            </a:r>
          </a:p>
        </p:txBody>
      </p:sp>
    </p:spTree>
    <p:extLst>
      <p:ext uri="{BB962C8B-B14F-4D97-AF65-F5344CB8AC3E}">
        <p14:creationId xmlns:p14="http://schemas.microsoft.com/office/powerpoint/2010/main" xmlns="" val="2920951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260649"/>
            <a:ext cx="8041440" cy="1296143"/>
          </a:xfrm>
        </p:spPr>
        <p:txBody>
          <a:bodyPr/>
          <a:lstStyle/>
          <a:p>
            <a:r>
              <a:rPr lang="pl-PL" dirty="0" smtClean="0"/>
              <a:t>Zmiany zdolności poznawczych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680520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pl-PL" dirty="0"/>
              <a:t>Badania pokazują, że współczesny człowiek przerywa swoją pracę średnio co 11 </a:t>
            </a:r>
            <a:r>
              <a:rPr lang="pl-PL" dirty="0" smtClean="0"/>
              <a:t>minut </a:t>
            </a:r>
            <a:r>
              <a:rPr lang="pl-PL" dirty="0"/>
              <a:t>(</a:t>
            </a:r>
            <a:r>
              <a:rPr lang="pl-PL" dirty="0" err="1"/>
              <a:t>Spitzer</a:t>
            </a:r>
            <a:r>
              <a:rPr lang="pl-PL" dirty="0"/>
              <a:t>, 2015)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dirty="0"/>
              <a:t>Wielozadaniowość </a:t>
            </a:r>
            <a:r>
              <a:rPr lang="pl-PL" dirty="0" smtClean="0"/>
              <a:t>medialna – używanie </a:t>
            </a:r>
            <a:r>
              <a:rPr lang="pl-PL" dirty="0"/>
              <a:t>wielu urządzeń na raz, kilka </a:t>
            </a:r>
            <a:r>
              <a:rPr lang="pl-PL" dirty="0" smtClean="0"/>
              <a:t>stron internetowych, </a:t>
            </a:r>
            <a:r>
              <a:rPr lang="pl-PL" dirty="0"/>
              <a:t>kilka </a:t>
            </a:r>
            <a:r>
              <a:rPr lang="pl-PL" dirty="0" smtClean="0"/>
              <a:t>czynności</a:t>
            </a:r>
            <a:endParaRPr lang="pl-PL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pl-PL" dirty="0"/>
              <a:t>Wielozadaniowość wiąże się ściśle z </a:t>
            </a:r>
            <a:r>
              <a:rPr lang="pl-PL" dirty="0" smtClean="0"/>
              <a:t>tzw. </a:t>
            </a:r>
            <a:r>
              <a:rPr lang="pl-PL" dirty="0"/>
              <a:t>kontrolą poznawczą czyli np. odfiltrowywanie nieistotnych myśli, koncentracji na konkretnej </a:t>
            </a:r>
            <a:r>
              <a:rPr lang="pl-PL" dirty="0" smtClean="0"/>
              <a:t>czynności</a:t>
            </a:r>
            <a:endParaRPr lang="pl-PL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pl-PL" dirty="0"/>
              <a:t>Kontrola poznawcza to umiejętność nabyta. </a:t>
            </a:r>
            <a:r>
              <a:rPr lang="pl-PL" b="1" dirty="0"/>
              <a:t>Sposób kontroli naszych myśli zmienia się na skutek przebywania w multimedialnym </a:t>
            </a:r>
            <a:r>
              <a:rPr lang="pl-PL" b="1" dirty="0" smtClean="0"/>
              <a:t>świecie</a:t>
            </a:r>
            <a:r>
              <a:rPr lang="pl-PL" dirty="0" smtClean="0"/>
              <a:t> </a:t>
            </a:r>
            <a:endParaRPr lang="pl-PL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pl-PL" dirty="0"/>
              <a:t>Badania wskazują, że osobom wykonującym wiele zadań jednocześnie koncentracja na jednym konkretnym zadaniu przychodzi o wiele trudniej, mają gorsze rezultaty niż osoby wykonujące jednocześnie jedno </a:t>
            </a:r>
            <a:r>
              <a:rPr lang="pl-PL" dirty="0" smtClean="0"/>
              <a:t>zadanie (Thomas, 2011)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34554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188641"/>
            <a:ext cx="8041440" cy="1152127"/>
          </a:xfrm>
        </p:spPr>
        <p:txBody>
          <a:bodyPr/>
          <a:lstStyle/>
          <a:p>
            <a:r>
              <a:rPr lang="pl-PL" dirty="0"/>
              <a:t>Zmiany zdolności poznawczych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84784"/>
            <a:ext cx="8280920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Deficyt </a:t>
            </a:r>
            <a:r>
              <a:rPr lang="pl-PL" sz="2200" dirty="0"/>
              <a:t>uwagi jest przeciwieństwem samokontroli </a:t>
            </a:r>
            <a:r>
              <a:rPr lang="pl-PL" sz="2200" dirty="0" smtClean="0">
                <a:sym typeface="Wingdings" pitchFamily="2" charset="2"/>
              </a:rPr>
              <a:t></a:t>
            </a:r>
            <a:r>
              <a:rPr lang="pl-PL" sz="2200" dirty="0" smtClean="0"/>
              <a:t> udowodniono</a:t>
            </a:r>
            <a:r>
              <a:rPr lang="pl-PL" sz="2200" dirty="0"/>
              <a:t>, że pasywne siedzenie przed telewizorem czy monitorem komputera wywołuje deficyt </a:t>
            </a:r>
            <a:r>
              <a:rPr lang="pl-PL" sz="2200" dirty="0" smtClean="0"/>
              <a:t>uwagi, oglądanie </a:t>
            </a:r>
            <a:r>
              <a:rPr lang="pl-PL" sz="2200" dirty="0"/>
              <a:t>TV we wczesnym dzieciństwie skutkuje częstszym występowaniem deficytu uwagi w wieku </a:t>
            </a:r>
            <a:r>
              <a:rPr lang="pl-PL" sz="2200" dirty="0" smtClean="0"/>
              <a:t>szkolnym (</a:t>
            </a:r>
            <a:r>
              <a:rPr lang="pl-PL" sz="2200" dirty="0" err="1" smtClean="0"/>
              <a:t>Christakis</a:t>
            </a:r>
            <a:r>
              <a:rPr lang="pl-PL" sz="2200" dirty="0" smtClean="0"/>
              <a:t>, 2012)</a:t>
            </a:r>
            <a:endParaRPr lang="pl-PL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/>
              <a:t>Gry typu first person </a:t>
            </a:r>
            <a:r>
              <a:rPr lang="pl-PL" sz="2200" dirty="0" err="1" smtClean="0"/>
              <a:t>shooter</a:t>
            </a:r>
            <a:r>
              <a:rPr lang="pl-PL" sz="2200" dirty="0" smtClean="0"/>
              <a:t> (popularne „strzelanki”) prowadzą </a:t>
            </a:r>
            <a:r>
              <a:rPr lang="pl-PL" sz="2200" dirty="0"/>
              <a:t>do wytrenowania deficytu </a:t>
            </a:r>
            <a:r>
              <a:rPr lang="pl-PL" sz="2200" dirty="0" smtClean="0"/>
              <a:t>uwagi – użytkownicy </a:t>
            </a:r>
            <a:r>
              <a:rPr lang="pl-PL" sz="2200" dirty="0"/>
              <a:t>gier reagują lepiej na bodźce odwracające uwagę (odwrócenie ich uwagi jest łatwiejsze) czyli nie potrafią ich „odfiltrować” i ich uwaga jest przez to w większym stopniu </a:t>
            </a:r>
            <a:r>
              <a:rPr lang="pl-PL" sz="2200" dirty="0" smtClean="0"/>
              <a:t>zakłócona (</a:t>
            </a:r>
            <a:r>
              <a:rPr lang="pl-PL" sz="2200" dirty="0" err="1" smtClean="0"/>
              <a:t>Spitzer</a:t>
            </a:r>
            <a:r>
              <a:rPr lang="pl-PL" sz="2200" dirty="0" smtClean="0"/>
              <a:t>, 2015)</a:t>
            </a:r>
            <a:endParaRPr lang="pl-PL" sz="2200" dirty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6695" y="5013176"/>
            <a:ext cx="501349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309296" y="5883811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://gamechurch.com/growing-apart-a-love-letter-to-first-person-shooter/</a:t>
            </a:r>
          </a:p>
        </p:txBody>
      </p:sp>
    </p:spTree>
    <p:extLst>
      <p:ext uri="{BB962C8B-B14F-4D97-AF65-F5344CB8AC3E}">
        <p14:creationId xmlns:p14="http://schemas.microsoft.com/office/powerpoint/2010/main" xmlns="" val="3927886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843808" cy="29439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03848" y="436563"/>
            <a:ext cx="5388872" cy="1120229"/>
          </a:xfrm>
        </p:spPr>
        <p:txBody>
          <a:bodyPr/>
          <a:lstStyle/>
          <a:p>
            <a:r>
              <a:rPr lang="pl-PL" dirty="0" smtClean="0"/>
              <a:t>Rozwój mózgu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83768" y="1844824"/>
            <a:ext cx="6336704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M</a:t>
            </a:r>
            <a:r>
              <a:rPr lang="pl-PL" dirty="0" smtClean="0"/>
              <a:t>ózg </a:t>
            </a:r>
            <a:r>
              <a:rPr lang="pl-PL" dirty="0"/>
              <a:t>człowieka rozwija się najintensywniej </a:t>
            </a:r>
            <a:r>
              <a:rPr lang="pl-PL" dirty="0" smtClean="0"/>
              <a:t>w </a:t>
            </a:r>
            <a:r>
              <a:rPr lang="pl-PL" dirty="0"/>
              <a:t>pierwszych latach </a:t>
            </a:r>
            <a:r>
              <a:rPr lang="pl-PL" dirty="0" smtClean="0"/>
              <a:t>życia. </a:t>
            </a:r>
            <a:r>
              <a:rPr lang="pl-PL" dirty="0"/>
              <a:t>Do tego rozwoju dziecko potrzebuje doświadczania świata wszystkimi zmysłami – zobaczyć, poczuć, usłyszeć, dotknąć. Ograniczenie pola działania dziecka i rodzaju bodźców może mieć negatywny wpływ na rozwój struktur </a:t>
            </a:r>
            <a:r>
              <a:rPr lang="pl-PL" dirty="0" smtClean="0"/>
              <a:t>neuronalnych </a:t>
            </a:r>
            <a:r>
              <a:rPr lang="pl-PL" dirty="0"/>
              <a:t>jego mózgu. Mózg dziecka potrzebuje również intensywnych doświadczeń z innymi osobami. Ani telewizja, ani komputery nie zastąpią mu kontaktów z opiekunami czy innymi dziećmi, wspólnej zabawy, wspólnego czytania książek i innych </a:t>
            </a:r>
            <a:r>
              <a:rPr lang="pl-PL" dirty="0" smtClean="0"/>
              <a:t>doświadczeń, </a:t>
            </a:r>
            <a:r>
              <a:rPr lang="pl-PL" dirty="0"/>
              <a:t>dzięki którym dzieci uczą się otaczającego je świata.</a:t>
            </a:r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107504" y="2976074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 smtClean="0"/>
              <a:t>Źródło: http</a:t>
            </a:r>
            <a:r>
              <a:rPr lang="pl-PL" sz="800" dirty="0"/>
              <a:t>://info.plotek.pl/szukaj/plotek/m%C3%B3zg</a:t>
            </a:r>
          </a:p>
        </p:txBody>
      </p:sp>
    </p:spTree>
    <p:extLst>
      <p:ext uri="{BB962C8B-B14F-4D97-AF65-F5344CB8AC3E}">
        <p14:creationId xmlns:p14="http://schemas.microsoft.com/office/powerpoint/2010/main" xmlns="" val="362640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005064"/>
            <a:ext cx="4067944" cy="262296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904205"/>
          </a:xfrm>
        </p:spPr>
        <p:txBody>
          <a:bodyPr/>
          <a:lstStyle/>
          <a:p>
            <a:r>
              <a:rPr lang="pl-PL" dirty="0" smtClean="0"/>
              <a:t>Urządzenia mobilne – używanie przez dzieci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844824"/>
            <a:ext cx="8208912" cy="4144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Ponad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40% rocznych i dwuletnich dzieci w Polsce </a:t>
            </a:r>
            <a:r>
              <a:rPr lang="pl-PL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korzysta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z tabletów lub smartfonów</a:t>
            </a:r>
            <a:r>
              <a:rPr lang="pl-PL" sz="2200" dirty="0"/>
              <a:t>, wśród nich niemal co trzecie korzysta z urządzeń mobilnych codziennie lub prawie codziennie,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60% rodziców</a:t>
            </a:r>
            <a:r>
              <a:rPr lang="pl-PL" sz="2200" dirty="0"/>
              <a:t>, którzy udostępniają dzieciom tablet lub smartfon, robi to,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żeby zająć się swoimi sprawami</a:t>
            </a:r>
            <a:r>
              <a:rPr lang="pl-PL" sz="2200" dirty="0"/>
              <a:t>, co czwarty po to, żeby dziecko zjadło </a:t>
            </a:r>
            <a:r>
              <a:rPr lang="pl-PL" sz="2200" dirty="0" smtClean="0"/>
              <a:t>posiłek, 18</a:t>
            </a:r>
            <a:r>
              <a:rPr lang="pl-PL" sz="2200" dirty="0"/>
              <a:t>% – żeby dziecko </a:t>
            </a:r>
            <a:r>
              <a:rPr lang="pl-PL" sz="2200" dirty="0" smtClean="0"/>
              <a:t>zasnęło (FDN, 2015).</a:t>
            </a:r>
            <a:r>
              <a:rPr lang="pl-PL" sz="2200" dirty="0"/>
              <a:t/>
            </a:r>
            <a:br>
              <a:rPr lang="pl-PL" sz="2200" dirty="0"/>
            </a:b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607042" y="5805264"/>
            <a:ext cx="2252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Źródło:  http://urodaizdrowie.pl/dziecko-i-komputer</a:t>
            </a:r>
          </a:p>
        </p:txBody>
      </p:sp>
    </p:spTree>
    <p:extLst>
      <p:ext uri="{BB962C8B-B14F-4D97-AF65-F5344CB8AC3E}">
        <p14:creationId xmlns:p14="http://schemas.microsoft.com/office/powerpoint/2010/main" xmlns="" val="236818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08261"/>
          </a:xfrm>
        </p:spPr>
        <p:txBody>
          <a:bodyPr/>
          <a:lstStyle/>
          <a:p>
            <a:r>
              <a:rPr lang="pl-PL" dirty="0"/>
              <a:t>Urządzenia mobilne – używanie przez dzieci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132856"/>
            <a:ext cx="7982272" cy="3856869"/>
          </a:xfrm>
        </p:spPr>
        <p:txBody>
          <a:bodyPr/>
          <a:lstStyle/>
          <a:p>
            <a:pPr marL="0" indent="0">
              <a:buNone/>
            </a:pPr>
            <a:r>
              <a:rPr lang="pl-PL" sz="2200" dirty="0"/>
              <a:t>Co czwarty respondent (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26%</a:t>
            </a:r>
            <a:r>
              <a:rPr lang="pl-PL" sz="2200" dirty="0"/>
              <a:t>) stwierdził, że jego </a:t>
            </a:r>
            <a:r>
              <a:rPr lang="pl-PL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dziecko w wieku do 6,5 lat posiada własne urządzenie mobilne</a:t>
            </a:r>
            <a:r>
              <a:rPr lang="pl-PL" sz="2200" dirty="0"/>
              <a:t>. Przy czym udział ten wahał się między 13% a 39% w zależności od wieku dziecka.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Im </a:t>
            </a:r>
            <a:r>
              <a:rPr lang="pl-PL" sz="2200" dirty="0"/>
              <a:t>starsze były dzieci, tym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większy </a:t>
            </a:r>
            <a:r>
              <a:rPr lang="pl-PL" sz="2200" dirty="0"/>
              <a:t>był udział tych,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które </a:t>
            </a:r>
            <a:r>
              <a:rPr lang="pl-PL" sz="2200" dirty="0"/>
              <a:t>posiadają tego typu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sprzęt </a:t>
            </a:r>
            <a:r>
              <a:rPr lang="pl-PL" sz="2200" dirty="0"/>
              <a:t>na </a:t>
            </a:r>
            <a:r>
              <a:rPr lang="pl-PL" sz="2200" dirty="0" smtClean="0"/>
              <a:t>własność </a:t>
            </a:r>
            <a:r>
              <a:rPr lang="pl-PL" sz="2200" dirty="0"/>
              <a:t>(FDN, 2015</a:t>
            </a:r>
            <a:r>
              <a:rPr lang="pl-PL" sz="2200" dirty="0" smtClean="0"/>
              <a:t>).</a:t>
            </a:r>
            <a:endParaRPr lang="pl-PL" sz="2200" dirty="0"/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204891" cy="300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259632" y="5805264"/>
            <a:ext cx="3419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/>
              <a:t>://www.engadget.com/2014/06/20/a-tablet-so-intuitive-even-a-baby-can-use-it/</a:t>
            </a:r>
          </a:p>
        </p:txBody>
      </p:sp>
    </p:spTree>
    <p:extLst>
      <p:ext uri="{BB962C8B-B14F-4D97-AF65-F5344CB8AC3E}">
        <p14:creationId xmlns:p14="http://schemas.microsoft.com/office/powerpoint/2010/main" xmlns="" val="4154246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TM01859862[[fn=Wielkomiejski popularny]]</Template>
  <TotalTime>3325</TotalTime>
  <Words>2120</Words>
  <Application>Microsoft Office PowerPoint</Application>
  <PresentationFormat>Pokaz na ekranie (4:3)</PresentationFormat>
  <Paragraphs>195</Paragraphs>
  <Slides>39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Sketchbook</vt:lpstr>
      <vt:lpstr>Slajd 1</vt:lpstr>
      <vt:lpstr>Plastyczność mózgu</vt:lpstr>
      <vt:lpstr>Inne aktywności-inne mózgi</vt:lpstr>
      <vt:lpstr>Zmiany zdolności poznawczych</vt:lpstr>
      <vt:lpstr>Zmiany zdolności poznawczych</vt:lpstr>
      <vt:lpstr>Zmiany zdolności poznawczych</vt:lpstr>
      <vt:lpstr>Rozwój mózgu</vt:lpstr>
      <vt:lpstr>Urządzenia mobilne – używanie przez dzieci</vt:lpstr>
      <vt:lpstr>Urządzenia mobilne – używanie przez dzieci</vt:lpstr>
      <vt:lpstr>Wykres 1. Posiadanie przez dziecko własnego urządzenia mobilnego według kategorii wiekowych, %.</vt:lpstr>
      <vt:lpstr>Urządzenia mobilne – używanie przez dzieci</vt:lpstr>
      <vt:lpstr>Urządzenia mobilne – używanie przez dzieci</vt:lpstr>
      <vt:lpstr>Konkretne aktywności</vt:lpstr>
      <vt:lpstr>Ograniczenia czasu spędzanego przed ekranem dla dzieci w zależności od wieku: </vt:lpstr>
      <vt:lpstr>Slajd 15</vt:lpstr>
      <vt:lpstr>Raport „Media Consumption Forecasts”, A. Austin, J. Barnard, N. Hutcheon, Londyn, 2015</vt:lpstr>
      <vt:lpstr>Wykres 2. Dysfunkcyjne korzystanie z internetu według krajów.  </vt:lpstr>
      <vt:lpstr>Czynniki ryzyka uzależnienia od Internetu i uzależnień komputerowych </vt:lpstr>
      <vt:lpstr>Zjawisko Immersji</vt:lpstr>
      <vt:lpstr>Slajd 20</vt:lpstr>
      <vt:lpstr>Gry a edukacja</vt:lpstr>
      <vt:lpstr>Wpływ gier na zachowanie i zdrowie dziecka</vt:lpstr>
      <vt:lpstr>Wpływ gier na zachowanie i zdrowie dziecka</vt:lpstr>
      <vt:lpstr>Treści szkodliwe</vt:lpstr>
      <vt:lpstr>Treści szkodliwe</vt:lpstr>
      <vt:lpstr>Slajd 26</vt:lpstr>
      <vt:lpstr>Profilaktyka</vt:lpstr>
      <vt:lpstr>Profilaktyka</vt:lpstr>
      <vt:lpstr>Profilaktyka</vt:lpstr>
      <vt:lpstr>Profilaktyka</vt:lpstr>
      <vt:lpstr>Co może zrobić rodzic, nauczyciel w aspekcie wychowania dziecka do korzystania z nowych mediów:  </vt:lpstr>
      <vt:lpstr>Co może zrobić rodzic, nauczyciel w aspekcie wychowania dziecka do korzystania z nowych mediów c.d.</vt:lpstr>
      <vt:lpstr>Slajd 33</vt:lpstr>
      <vt:lpstr>Co może zrobić rodzic, nauczyciel w aspekcie wychowania dziecka do korzystania z nowych mediów c.d.</vt:lpstr>
      <vt:lpstr>Gdy potrzebna jest interwencja</vt:lpstr>
      <vt:lpstr>Więcej informacji</vt:lpstr>
      <vt:lpstr>Do kogo się zwrócić?</vt:lpstr>
      <vt:lpstr>Do kogo się zwrócić?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mborkowska</dc:creator>
  <cp:lastModifiedBy>Kasia</cp:lastModifiedBy>
  <cp:revision>176</cp:revision>
  <dcterms:created xsi:type="dcterms:W3CDTF">2016-01-19T11:37:10Z</dcterms:created>
  <dcterms:modified xsi:type="dcterms:W3CDTF">2016-04-14T19:00:46Z</dcterms:modified>
</cp:coreProperties>
</file>