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9"/>
  </p:notesMasterIdLst>
  <p:handoutMasterIdLst>
    <p:handoutMasterId r:id="rId7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057C29C-6BD2-4299-98A9-EE5818B4724B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562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BEA2635-18DD-4127-B7E8-D7473342F4E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89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48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D253D4-CF55-486B-B3BA-6B05CB384BC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40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574BC7-5AAF-4B9E-9653-59FF12A33FC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20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F57945-88C5-4070-AEFA-A909DB43CBC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6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D49227-1E1D-489F-B59E-BD50837311F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07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138E10-4ADF-4AB2-BC9B-BDBB32D3B37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24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18F40F-64C0-462E-ADC7-6BA72D4AD76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6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4E4323-8951-47F4-AE18-A5030559266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11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5C304B-AA50-4099-A1D8-AE2FBBE3F89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87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7205B5-C8F6-4086-B562-007FF28E48D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61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ABBF69-F899-4F24-B006-1AA5AF70390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0354C-085E-4AF4-9FFC-826899DD12B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36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192339-303D-4F96-959C-FBB36210FCC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32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9C4B34-0395-45C0-ABC2-7C0420A5BAD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63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EFC61C-0DA2-44FC-92D5-632399BAE9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4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D2323FD-6FF5-4534-96B8-490F79B78E65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B1836D-56FB-4D15-8898-BDC1FE3F214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63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56401B-8409-434E-9E05-BD6C5D0F4E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19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4D9173-F95E-46A4-A580-32BB4AFF7B3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49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F6A586-C4B2-4118-8801-EF3DBF1F96F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30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717550"/>
            <a:ext cx="4038600" cy="375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717550"/>
            <a:ext cx="4038600" cy="375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FD42A2-F691-4B02-8180-6550970B999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65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1BB33-61ED-4DB4-9452-20CBC514397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0872CF-5A91-40FF-8436-27082766179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0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8371AE-EB1E-44C7-B7BA-B2A91BC2E49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32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BAA3E4-6606-4055-BA37-2FA14EE6E76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38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2B7DA5-DFDB-4341-987B-62FCEFCCB9C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45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F16BFA-8EB2-47C2-A2D6-B98F1D8990B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4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9588A4-504C-4EA4-A4B4-E6C72289F1E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0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717550"/>
            <a:ext cx="2057400" cy="6075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717550"/>
            <a:ext cx="6019800" cy="6075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D210AC-CC98-4AB7-AC14-9CBAC7F6707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5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DD6503-93AB-4CDB-99A1-D8473F7132C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01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5FB32E-47DF-4990-B8BD-65C389EFF93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02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D55FF7-C071-4743-A08D-A3C2B86292F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17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0C779C-8423-4A58-B021-52131B61BC1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882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A9209F-F251-4DB1-8E87-53BF1EEFE20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70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E610E6-7FE1-4C2D-9092-5A89F0F5A56E}" type="datetime1">
              <a:rPr lang="pl-PL" smtClean="0"/>
              <a:pPr lvl="0"/>
              <a:t>2015-04-17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smtClean="0"/>
              <a:t>mgr Agata Wolińska-Chlebosz lek. Zofia Szepczyńska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8857B2-11CA-4C56-BB58-6253ADBF1FE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77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/>
              <a:t>Click to edit the title text formatKliknij, aby edytować styl</a:t>
            </a:r>
          </a:p>
        </p:txBody>
      </p:sp>
      <p:sp>
        <p:nvSpPr>
          <p:cNvPr id="3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6E610E6-7FE1-4C2D-9092-5A89F0F5A56E}" type="datetime1">
              <a:rPr lang="pl-PL"/>
              <a:pPr lvl="0"/>
              <a:t>2015/4/17</a:t>
            </a:fld>
            <a:endParaRPr lang="pl-PL"/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pl-PL"/>
              <a:t>mgr Agata Wolińska-Chlebosz lek. Zofia Szepczyńska</a:t>
            </a:r>
          </a:p>
        </p:txBody>
      </p:sp>
      <p:sp>
        <p:nvSpPr>
          <p:cNvPr id="5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67A3240-46A6-4D00-9F18-B40D1406288A}" type="slidenum">
              <a:t>‹#›</a:t>
            </a:fld>
            <a:endParaRPr lang="pl-PL"/>
          </a:p>
        </p:txBody>
      </p:sp>
      <p:sp>
        <p:nvSpPr>
          <p:cNvPr id="6" name="Symbol zastępczy tekstu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pl-PL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marL="0" marR="0" indent="0" algn="l" rtl="0" hangingPunct="1">
        <a:spcBef>
          <a:spcPts val="0"/>
        </a:spcBef>
        <a:spcAft>
          <a:spcPts val="1417"/>
        </a:spcAft>
        <a:tabLst/>
        <a:defRPr lang="pl-PL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/>
              <a:t>Click to edit the title text formatKliknij,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lvl="0"/>
            <a:r>
              <a:rPr lang="pl-PL"/>
              <a:t>Click to edit the outline text format</a:t>
            </a:r>
          </a:p>
          <a:p>
            <a:pPr lvl="1"/>
            <a:r>
              <a:rPr lang="pl-PL"/>
              <a:t>Second Outline Level</a:t>
            </a:r>
          </a:p>
          <a:p>
            <a:pPr lvl="2"/>
            <a:r>
              <a:rPr lang="pl-PL"/>
              <a:t>Third Outline Level</a:t>
            </a:r>
          </a:p>
          <a:p>
            <a:pPr lvl="3"/>
            <a:r>
              <a:rPr lang="pl-PL"/>
              <a:t>Fourth Outline Level</a:t>
            </a:r>
          </a:p>
          <a:p>
            <a:pPr lvl="4"/>
            <a:r>
              <a:rPr lang="pl-PL"/>
              <a:t>Fifth Outline Level</a:t>
            </a:r>
          </a:p>
          <a:p>
            <a:pPr lvl="5"/>
            <a:r>
              <a:rPr lang="pl-PL"/>
              <a:t>Sixth Outline Level</a:t>
            </a:r>
          </a:p>
          <a:p>
            <a:pPr lvl="6"/>
            <a:r>
              <a:rPr lang="pl-PL"/>
              <a:t>Seventh Outline Level</a:t>
            </a:r>
          </a:p>
          <a:p>
            <a:pPr lvl="7"/>
            <a:r>
              <a:rPr lang="pl-PL"/>
              <a:t>Eighth Outline Level</a:t>
            </a:r>
          </a:p>
          <a:p>
            <a:pPr lvl="0"/>
            <a:r>
              <a:rPr lang="pl-PL"/>
              <a:t>Ninth Outline LevelKliknij,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D2323FD-6FF5-4534-96B8-490F79B78E65}" type="datetime1">
              <a:rPr lang="pl-PL"/>
              <a:pPr lvl="0"/>
              <a:t>2015/4/17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r>
              <a:rPr lang="pl-PL"/>
              <a:t>mgr Agata Wolińska-Chlebosz lek. Zofia Szepczyńska</a:t>
            </a:r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C4BD277-0A48-4569-9928-CAD1B6EE3A9A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pl-PL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1pPr>
      <a:lvl2pPr lvl="1">
        <a:buSzPct val="75000"/>
        <a:buFont typeface="StarSymbol"/>
        <a:buChar char="–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2pPr>
      <a:lvl3pPr lvl="2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3pPr>
      <a:lvl4pPr lvl="3">
        <a:buSzPct val="75000"/>
        <a:buFont typeface="StarSymbol"/>
        <a:buChar char="–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4pPr>
      <a:lvl5pPr lvl="4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5pPr>
      <a:lvl6pPr lvl="5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6pPr>
      <a:lvl7pPr lvl="6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7pPr>
      <a:lvl8pPr lvl="7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pl-PL" sz="3200" b="0" i="0" u="none" strike="noStrike" spc="0">
          <a:solidFill>
            <a:srgbClr val="000000"/>
          </a:solidFill>
          <a:latin typeface="Calibri" pitchFamily="18"/>
          <a:cs typeface="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457200" y="564768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718200"/>
            <a:ext cx="8229240" cy="37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457200" y="487584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pl-PL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126960" y="4875840"/>
            <a:ext cx="289836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pl-PL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6555960" y="487584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pl-PL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86F3365-6598-4D1C-B89D-3A95F66EB9C1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362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162"/>
        </a:spcAft>
        <a:tabLst/>
        <a:defRPr lang="pl-PL" sz="263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5799" y="2130480"/>
            <a:ext cx="7772039" cy="146952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DIAGNOZA RÓŻNICOWA CAŁOŚCIOWYCH ZABURZEŃ ROZWOJU W OKRESIE WCZESNODZIECIĘCYM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1371599" y="3886200"/>
            <a:ext cx="6400440" cy="175211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 hangingPunct="1">
              <a:spcAft>
                <a:spcPts val="0"/>
              </a:spcAft>
              <a:buNone/>
            </a:pPr>
            <a:r>
              <a:rPr lang="pl-PL" sz="4400">
                <a:solidFill>
                  <a:srgbClr val="000000"/>
                </a:solidFill>
                <a:latin typeface="Calibri" pitchFamily="18"/>
              </a:rPr>
              <a:t>  </a:t>
            </a:r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med.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497891E5-BF67-4959-A684-7AFF68C8B7ED}" type="slidenum">
              <a:t>1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pl-PL" sz="320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5320" y="1711800"/>
            <a:ext cx="8932680" cy="1816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rPr>
              <a:t>Czy dziecko kiedykolwiek udaje, np. że rozmawia przez telefon lub opiekuje się lalkami lub udaje coś innego?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2200" b="0" i="0" u="none" strike="noStrike" kern="1200">
              <a:ln>
                <a:noFill/>
              </a:ln>
              <a:solidFill>
                <a:srgbClr val="000000"/>
              </a:solidFill>
              <a:latin typeface="Albany" pitchFamily="18"/>
              <a:ea typeface="Andale Sans UI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rPr>
              <a:t>Czy potrafi bawić się małymi zabawkami (np. samochodzikami, klockami), nie tylko biorąc je do buzi, obracając i upuszczając?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200" b="0" i="0" u="none" strike="noStrike" kern="1200">
              <a:ln>
                <a:noFill/>
              </a:ln>
              <a:solidFill>
                <a:srgbClr val="000000"/>
              </a:solidFill>
              <a:latin typeface="Albany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l" hangingPunct="1">
              <a:buNone/>
            </a:pPr>
            <a:r>
              <a:rPr lang="pl-PL" sz="2700">
                <a:solidFill>
                  <a:srgbClr val="000000"/>
                </a:solidFill>
                <a:latin typeface="Lucida Sans Unicode"/>
              </a:rPr>
              <a:t>TRZY CECHY RAZEM = TRIADA – ZESPÓŁ</a:t>
            </a:r>
          </a:p>
          <a:p>
            <a:pPr lvl="0" algn="l" hangingPunct="1">
              <a:buNone/>
            </a:pPr>
            <a:endParaRPr lang="pl-PL" sz="2700">
              <a:solidFill>
                <a:srgbClr val="000000"/>
              </a:solidFill>
              <a:latin typeface="Lucida Sans Unicode"/>
            </a:endParaRPr>
          </a:p>
          <a:p>
            <a:pPr lvl="0" algn="l" hangingPunct="1">
              <a:buNone/>
            </a:pPr>
            <a:r>
              <a:rPr lang="pl-PL" sz="2700">
                <a:solidFill>
                  <a:srgbClr val="000000"/>
                </a:solidFill>
                <a:latin typeface="Lucida Sans Unicode"/>
              </a:rPr>
              <a:t>JEŻELI AUTYZM TO ZESPÓŁ, TO POWINIEN ISTNIEĆ MECHANIZM NEUROPOZNAWCZY WYJAŚNIAJĄCY TĘ TRIADĘ;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457200" y="198000"/>
            <a:ext cx="8229240" cy="47970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00"/>
                </a:solidFill>
                <a:latin typeface="Lucida Sans Unicode" pitchFamily="18"/>
              </a:rPr>
              <a:t>TEORIA UMYSŁU</a:t>
            </a:r>
          </a:p>
          <a:p>
            <a:pPr marL="0" lvl="0" indent="-216000" algn="ctr" hangingPunct="1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solidFill>
                <a:srgbClr val="000000"/>
              </a:solidFill>
              <a:latin typeface="Lucida Sans Unicode" pitchFamily="18"/>
            </a:endParaRPr>
          </a:p>
          <a:p>
            <a:pPr marL="0" lvl="0" indent="-216000" algn="l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00"/>
                </a:solidFill>
                <a:latin typeface="Lucida Sans Unicode" pitchFamily="18"/>
              </a:rPr>
              <a:t> -  Zdolność przewidywania związku między zewnętrznymi stanami rzeczy a wewnętrznymi stanami umysłu” – zdolność do MENTALIZOWANIA – umiejętność </a:t>
            </a:r>
            <a:r>
              <a:rPr lang="pl-PL" sz="2700" b="1">
                <a:solidFill>
                  <a:srgbClr val="000000"/>
                </a:solidFill>
                <a:latin typeface="Lucida Sans Unicode" pitchFamily="18"/>
              </a:rPr>
              <a:t>przypisywania innym stanów umysłu </a:t>
            </a:r>
            <a:r>
              <a:rPr lang="pl-PL" sz="2700">
                <a:solidFill>
                  <a:srgbClr val="000000"/>
                </a:solidFill>
                <a:latin typeface="Lucida Sans Unicode" pitchFamily="18"/>
              </a:rPr>
              <a:t>umożliwiająca przewidywanie zachowań innych osób;</a:t>
            </a:r>
          </a:p>
          <a:p>
            <a:pPr marL="0" lvl="0" indent="-216000" algn="l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00"/>
                </a:solidFill>
                <a:latin typeface="Lucida Sans Unicode" pitchFamily="18"/>
              </a:rPr>
              <a:t> -Ludzie nie wiedzą o tym, czego nie widzą;</a:t>
            </a:r>
          </a:p>
          <a:p>
            <a:pPr marL="0" lvl="0" indent="-216000" algn="l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00"/>
                </a:solidFill>
                <a:latin typeface="Lucida Sans Unicode" pitchFamily="18"/>
              </a:rPr>
              <a:t> -Automatycznie przypisujemy innym intencje, wiedzę, uczucia.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st fałszywych przekonań czyli historyjka z Sally i A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Widzieć znaczy wiedzieć, a nie widzieć znaczy nie wiedzieć.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</p:txBody>
      </p:sp>
      <p:sp>
        <p:nvSpPr>
          <p:cNvPr id="3" name="Symbol zastępczy stopki 3"/>
          <p:cNvSpPr txBox="1">
            <a:spLocks noGrp="1"/>
          </p:cNvSpPr>
          <p:nvPr>
            <p:ph type="ftr" sz="quarter" idx="9"/>
          </p:nvPr>
        </p:nvSpPr>
        <p:spPr>
          <a:xfrm>
            <a:off x="4380120" y="6408000"/>
            <a:ext cx="2350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pl-PL">
                <a:solidFill>
                  <a:srgbClr val="000000"/>
                </a:solidFill>
                <a:latin typeface="Lucida Sans Unicode" pitchFamily="18"/>
                <a:ea typeface="Arial Unicode MS" pitchFamily="2"/>
                <a:cs typeface="Tahoma" pitchFamily="2"/>
              </a:rPr>
              <a:t>l</a:t>
            </a:r>
          </a:p>
        </p:txBody>
      </p:sp>
      <p:sp>
        <p:nvSpPr>
          <p:cNvPr id="4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Test fałszywych przekonań czyli historyjka z Sally i Anne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ron-Cohen, Leslie, Frith, 19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Zarówno dzieci prawidłowo rozwijające się jak i dzieci z Zespołem Downa powyżej 3 lat odpowiadały poprawnie – kulka będzie szukana w koszyku;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Dzieci z zaburzeniami z kręgu autyzmu nie uwzględniały perspektywy Sally, odpowiadały według własnej wiedzy – sugerowały poszukiwanie przez Sally kulki w pudełku;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Baron-Cohen, Leslie, Frith, 1985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NEURONY LUSTRZANE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 hangingPunct="0"/>
            <a:endParaRPr lang="pl-PL">
              <a:latin typeface="Arial" pitchFamily="18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2360" y="1481039"/>
            <a:ext cx="521856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Skutki teorii umysłu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457200" y="1515240"/>
            <a:ext cx="8229240" cy="469548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WSPÓLNA UWAGA (9-15 M.Ż.)- automatyczna skłonność do patrzenia tam, gdzie spogląda lub wskazuje inna osoba. Odczytywanie </a:t>
            </a:r>
            <a:r>
              <a:rPr lang="pl-PL" sz="2700" b="1">
                <a:latin typeface="Lucida Sans Unicode" pitchFamily="18"/>
                <a:cs typeface="Mangal" pitchFamily="2"/>
              </a:rPr>
              <a:t>nastawienia</a:t>
            </a:r>
            <a:r>
              <a:rPr lang="pl-PL" sz="2700">
                <a:latin typeface="Lucida Sans Unicode" pitchFamily="18"/>
                <a:cs typeface="Mangal" pitchFamily="2"/>
              </a:rPr>
              <a:t> drugiej osoby do przedmiotu na którym koncentruje wzrok i uwagę.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Naturalne dążenie do tego, aby podzielać stany umysłu swoich rówieśników i osób dorosłych;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- 10 m.ż. – wskazywanie palcem – nie tylko preżądające (instrumentalne), ale również preinformujące;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Skutki teorii umysłu c.d.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Małe dzieci z autyzmem nie odróżniają tego o czym same myślą, od tego, o czym myśli ktoś inny;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Nie istnieje dla nich kwestia dzielenia się treścią własnych myśli;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Skutki teorii umysłu c.d.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Mowa rozwija się znacznie szybciej, gdy dziecko uczy się znaczenia słów rozumiejąc intencje mówiących osób;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Mechanizm intuicyjnego mentalizowania umożliwia zabawę w udawanie, z użyciem wyobraźni;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Rozwój interakcji rówieśniczych, gdy dziecko jest świadome, że własne chęci i cudze pragnienia nie muszą być tożsame;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2600" b="1">
                <a:solidFill>
                  <a:srgbClr val="464646"/>
                </a:solidFill>
                <a:latin typeface="Lucida Sans Unicode" pitchFamily="18"/>
              </a:rPr>
              <a:t>Wrażliwość na bodźce społeczne w normalnym rozwoju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Od urodzenia – preferowanie ludzkich twarzy i głosów;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- 6 t.ż. – uśmiech społeczny;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- 6 m.ż. – zabawy o charakterze społecznym, wyciąganie rączek, przytulanie się, wokalizowanie na widok mamy;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  <a:cs typeface="Mangal" pitchFamily="2"/>
              </a:rPr>
              <a:t> - 8 m.ż. – rozróżnianie ludzi po twarzach (strach na widok obcych)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YZM - DIAGNO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PLAN WYSTĄPIENIA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Kilka słów o całościowych zaburzeniach rozwoju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Różnicowanie zaburzeń wewnątrz grupy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Różnicowanie całościowych zaburzeń rozwoju z innymi zaburzeniami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med.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17E9D8D1-0873-4131-9E15-E75FBC047752}" type="slidenum">
              <a:t>2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 ma znaczenie dla naszego funkcjonowania społeczneg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Możliwość korzystania z wszystkich kanałów informacyjnych: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-"/>
            </a:pPr>
            <a:r>
              <a:rPr lang="pl-PL" sz="2700">
                <a:latin typeface="Lucida Sans Unicode" pitchFamily="18"/>
              </a:rPr>
              <a:t>Języka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-"/>
            </a:pPr>
            <a:r>
              <a:rPr lang="pl-PL" sz="2700">
                <a:latin typeface="Lucida Sans Unicode" pitchFamily="18"/>
              </a:rPr>
              <a:t>Twarzy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-"/>
            </a:pPr>
            <a:r>
              <a:rPr lang="pl-PL" sz="2700">
                <a:latin typeface="Lucida Sans Unicode" pitchFamily="18"/>
              </a:rPr>
              <a:t>Oczu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-"/>
            </a:pPr>
            <a:r>
              <a:rPr lang="pl-PL" sz="2700">
                <a:latin typeface="Lucida Sans Unicode" pitchFamily="18"/>
              </a:rPr>
              <a:t>Rąk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Co ma znaczenie dla naszego funkcjonowania społecznego?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Osoby z autyzmem nie zapamiętują twarzy tak dobrze jak budynków czy krajobrazów (Blair i in. 2002);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Badania Schultza – obszar mózgu (zakręt wrzecionowaty), który specjalizuje się w przetwarzaniu informacji o twarzach nie wykazuje takiej specjalizacji u osób z autyzmem – przyczyna czy skutek – małe dzieci z autyzmem nie patrzą na twarze (Schultz 2002);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endParaRPr lang="pl-PL" sz="2700">
              <a:latin typeface="Lucida Sans Unicode" pitchFamily="18"/>
            </a:endParaRP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TWARZ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C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Odczytywanie znaczenia spojrzenia – umiejętność zakładająca podzielanie stanu umysłu; u osób z autyzmem – nieprawidłowe interpretowanie i stosowanie spojrzeń;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Zdolność obserwowania z dystansu kierunku spojrzenia innej osoby – narzędzie wbudowane w system nerwowy (Emery, 2000) związane z reakcją orientacyjną;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OCZY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Ę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200">
                <a:latin typeface="Lucida Sans Unicode" pitchFamily="18"/>
              </a:rPr>
              <a:t>Ubogi i niezwykły repertuar gestów stosowanych przez dzieci z autyzmem;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200">
                <a:latin typeface="Lucida Sans Unicode" pitchFamily="18"/>
              </a:rPr>
              <a:t>Często UŻYWANIE RĘKI DOROSŁEGO w celu osiągnięcia pożądanego przedmiotu;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200">
                <a:latin typeface="Lucida Sans Unicode" pitchFamily="18"/>
              </a:rPr>
              <a:t>Reakcje na gesty INSTRUMENTALNE – cicho, chodź, odejdź – ale na poziomie „komunikacji powierzchniowej” – uzyskania celu;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200">
                <a:latin typeface="Lucida Sans Unicode" pitchFamily="18"/>
              </a:rPr>
              <a:t>Brak „komunikacji intencjonalnej (ostensywnej)” – umożliwiającej nadawanie odcieni znaczeniowych, stwarzającej miejsce na kompromis („odejdź” – prośba, wyzwanie, jawny atak);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200">
                <a:latin typeface="Lucida Sans Unicode" pitchFamily="18"/>
              </a:rPr>
              <a:t>Brak jakichkolwiek gestów EKSPRESYWNYCH – wyrażających odczucia;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200">
              <a:latin typeface="Lucida Sans Unicode" pitchFamily="18"/>
            </a:endParaRP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RĘCE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MOC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PRZYWIĄZANIE – „reakcja na obcego” – wzrost spontanicznych interakcji dziecka z matką po jej powrocie poprzedzonych chwilowym pozostawieniem w obecności obcej osoby;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Znaczny wzrost zachowań społecznych skierowanych do matki </a:t>
            </a:r>
            <a:r>
              <a:rPr lang="pl-PL" sz="2700" b="1">
                <a:latin typeface="Lucida Sans Unicode" pitchFamily="18"/>
              </a:rPr>
              <a:t>zarówno u dzieci z autyzmem w wieku 2-5 lat jak i bez autyzmu</a:t>
            </a:r>
            <a:r>
              <a:rPr lang="pl-PL" sz="2700">
                <a:latin typeface="Lucida Sans Unicode" pitchFamily="18"/>
              </a:rPr>
              <a:t>, ale upośledzonych umysłowo (Dissanayake, Crossley, 1996);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EMOCJE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zpoznawanie ekspresji emocjonaln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Dzieci z autyzmem nie dysponują podstawową zdolnością do interpretowania emocji, odczytywania ich z tonu głosu czy wyrazu twarzy (Hobson, 1993);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Słabe rozumienie stanów emocjonalnych wtórne do słabego rozumienia innych stanów umysłowych, np. przekonań ?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Rozpoznawanie ekspresji emocjonalnych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yrażanie emo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Bardzo słaba ekspresja emocjonalna u osób z autyzmem – amimiczność, sztywna postawa ciała, monotonny ton głosu;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Wyrażanie wyłącznie podstawowych, krańcowych emocji – radość podczas przyjemnych aktywności, wściekłość; brak ekspresji subtelnych nastrojów takich jak – duma, zażenowanie, zawstydzenie, pogarda, onieśmielenie;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Wyrażanie emocji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MPA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Instynktowna – współodczuwanie;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Intencjonalna – rozumienie powodów smutku, strachu drugiej osoby i umiejętne reagowanie;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latin typeface="Lucida Sans Unicode" pitchFamily="18"/>
              </a:rPr>
              <a:t>Można współodczuwać, ale nie umieć zareagować.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EMPATIA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łościowe zaburzenia rozwojowe (CZ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Całościowe zaburzenia rozwojowe (CZR)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Nieprawidłowości charakteryzują całość zachowań dziecka we wszystkich sytuacjach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Mogą się różnić stopniem natężenia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u większości – nieprawidłowy rozwój od niemowlęctwa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Zaburzenia pojawiają się (ujawniają się) w pierwszych 5 latach życia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Zaburzenia definiowane są w kategoriach zachowania, które odbiega od normy w stosunku do wieku umysłowego dziecka (tzn. niezależnie od obecności/stopnia upośledzenia umysłowego)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łościowe zaburzenia rozwoju F8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Całościowe zaburzenia rozwoju F84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296000"/>
            <a:ext cx="8229240" cy="48297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F84.0 Autyzm dziecięcy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F84.1 Autyzm atypowy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F84.2 Zespół Retta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F84.3 Inne dziecięce zaburzenia dezintegracyjne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F84.4 Zaburzenie hiperkinetyczne z towarzyszącym upośledzeniem umysłowym i ruchami stereotypowymi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F84.5 Zespół Aspergera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F84.8 Inne całościowe zaburzenia rozwojowe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F84.9 Całościowe zaburzenia rozwojowe,</a:t>
            </a:r>
            <a:r>
              <a:rPr lang="pl-PL" sz="320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800">
                <a:solidFill>
                  <a:srgbClr val="000000"/>
                </a:solidFill>
                <a:latin typeface="Calibri"/>
              </a:rPr>
              <a:t>nieokreślone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pl-PL" sz="3200">
                <a:solidFill>
                  <a:srgbClr val="000000"/>
                </a:solidFill>
              </a:rPr>
              <a:t>CO TO JEST AUTYZM</a:t>
            </a:r>
          </a:p>
          <a:p>
            <a:pPr marL="0" lvl="0" indent="-216000" algn="ctr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just">
              <a:buNone/>
            </a:pPr>
            <a:r>
              <a:rPr lang="pl-PL" sz="3200">
                <a:solidFill>
                  <a:srgbClr val="000000"/>
                </a:solidFill>
              </a:rPr>
              <a:t> - POZIOM BIOLOGII</a:t>
            </a:r>
          </a:p>
          <a:p>
            <a:pPr marL="0" lvl="0" indent="-216000" algn="just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just">
              <a:buNone/>
            </a:pPr>
            <a:r>
              <a:rPr lang="pl-PL" sz="3200">
                <a:solidFill>
                  <a:srgbClr val="000000"/>
                </a:solidFill>
              </a:rPr>
              <a:t> - POZIOM MECHANIZMU</a:t>
            </a:r>
          </a:p>
          <a:p>
            <a:pPr marL="0" lvl="0" indent="-216000" algn="just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just">
              <a:buNone/>
            </a:pPr>
            <a:r>
              <a:rPr lang="pl-PL" sz="3200">
                <a:solidFill>
                  <a:srgbClr val="000000"/>
                </a:solidFill>
              </a:rPr>
              <a:t> - POZIOM OBJAWÓW</a:t>
            </a:r>
          </a:p>
          <a:p>
            <a:pPr marL="0" lvl="0" indent="-216000" algn="ctr">
              <a:buNone/>
            </a:pPr>
            <a:endParaRPr lang="pl-PL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Autyzm dziecięcy F84.0</a:t>
            </a: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600">
                <a:solidFill>
                  <a:srgbClr val="000000"/>
                </a:solidFill>
                <a:latin typeface="Calibri"/>
              </a:rPr>
              <a:t>A. nieprawidłowy lub upośledzony rozwój wyraźnie widoczny przed 3 rokiem życia (wiekiem trzech lat ?) w co najmniej jednym z następujących obszarów: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AutoNum type="arabicPeriod"/>
            </a:pPr>
            <a:r>
              <a:rPr lang="pl-PL" sz="2600">
                <a:solidFill>
                  <a:srgbClr val="000000"/>
                </a:solidFill>
                <a:latin typeface="Calibri"/>
              </a:rPr>
              <a:t>Rozumienie i ekspresja językowa używane w społecznym porozumieniu się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AutoNum type="arabicPeriod"/>
            </a:pPr>
            <a:r>
              <a:rPr lang="pl-PL" sz="2600">
                <a:solidFill>
                  <a:srgbClr val="000000"/>
                </a:solidFill>
                <a:latin typeface="Calibri"/>
              </a:rPr>
              <a:t>Rozwój wybiórczego przywiązania społecznego lub wzajemnych kontaktów społecznych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AutoNum type="arabicPeriod"/>
            </a:pPr>
            <a:r>
              <a:rPr lang="pl-PL" sz="2600">
                <a:solidFill>
                  <a:srgbClr val="000000"/>
                </a:solidFill>
                <a:latin typeface="Calibri"/>
              </a:rPr>
              <a:t>Funkcjonalna lub symboliczna zabawa</a:t>
            </a: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Lek . med. Zofia Szepczyńska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AUTYZM - DIAGNOZA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WARUNKI DIAGNOZY AUTYZMU: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Spełnienie kryteriów objawowych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Niespełnianie kryteriów wyłączających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med.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9EC341F2-BAC3-420C-A792-5DD8E387605B}" type="slidenum">
              <a:t>31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342720" lvl="0" indent="-34272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pl-PL" sz="2200">
                <a:latin typeface="" pitchFamily="18"/>
              </a:rPr>
              <a:t>C. Obrazu klinicznego nie można wyjaśnić:</a:t>
            </a:r>
          </a:p>
          <a:p>
            <a:pPr marL="342720" lvl="0" indent="-34272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pl-PL" sz="2200">
                <a:latin typeface="" pitchFamily="18"/>
              </a:rPr>
              <a:t>-  innymi odmianami całościowych zaburzeń rozwojowych,</a:t>
            </a:r>
          </a:p>
          <a:p>
            <a:pPr marL="342720" lvl="0" indent="-34272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pl-PL" sz="2200">
                <a:latin typeface="" pitchFamily="18"/>
              </a:rPr>
              <a:t> - specyficznymi rozwojowymi zaburzeniami rozumienia języka z wtórnymi trudnościami społeczno-emocjonalnymi,</a:t>
            </a:r>
          </a:p>
          <a:p>
            <a:pPr marL="342720" lvl="0" indent="-34272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pl-PL" sz="2200">
                <a:latin typeface="" pitchFamily="18"/>
              </a:rPr>
              <a:t> - reaktywnymi zaburzeniami przywiązania ani zaburzeniami selektywności przywiązania,</a:t>
            </a:r>
          </a:p>
          <a:p>
            <a:pPr marL="342720" lvl="0" indent="-34272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pl-PL" sz="2200">
                <a:latin typeface="" pitchFamily="18"/>
              </a:rPr>
              <a:t> - upośledzeniem umysłowym z pewnymi cechami zaburzeń emocji i zachowania,</a:t>
            </a:r>
          </a:p>
          <a:p>
            <a:pPr marL="342720" lvl="0" indent="-34272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pl-PL" sz="2200">
                <a:latin typeface="" pitchFamily="18"/>
              </a:rPr>
              <a:t> - schizofrenią o niezwykle wczesnym początku</a:t>
            </a:r>
          </a:p>
          <a:p>
            <a:pPr marL="342720" lvl="0" indent="-34272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None/>
            </a:pPr>
            <a:r>
              <a:rPr lang="pl-PL" sz="2200">
                <a:latin typeface="" pitchFamily="18"/>
              </a:rPr>
              <a:t> -  ani Zespołem Retta.</a:t>
            </a:r>
          </a:p>
        </p:txBody>
      </p:sp>
      <p:sp>
        <p:nvSpPr>
          <p:cNvPr id="3" name="Symbol zastępczy stopki 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0" i="0" u="none" strike="noStrike" kern="120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angal" pitchFamily="2"/>
              </a:rPr>
              <a:t>lek.med. Zofia Szepczyńska</a:t>
            </a:r>
          </a:p>
        </p:txBody>
      </p:sp>
      <p:sp>
        <p:nvSpPr>
          <p:cNvPr id="4" name="Tytuł 3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3200">
                <a:latin typeface="Arial" pitchFamily="18"/>
              </a:rPr>
              <a:t>Autyzm dziecięcy F84.0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yzm a całościowe zaburzenia rozwoj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Autyzm a całościowe zaburzenia rozwojowe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Całościowe zaburzenia rozwojowe – wg ICD-10 F84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 cechy wspólne: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Jakościowe nieprawidłowości interakcji społecznych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Jakościowe nieprawidłowości wzorców porozumiewania się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Ograniczony, stereotypowy, powtarzający się repertuar zainteresowań i aktywności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ne odmiany całościowych zaburzeń rozwo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Inne odmiany całościowych zaburzeń rozwoju</a:t>
            </a: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Autyzm atypowy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Dziecięce zaburzenia dezintegracyjne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Zaburzenia hiperkinetyczne z towarzyszącym upośledzeniem umysłowym i ruchami stereotypowymi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Zespół Aspergera</a:t>
            </a: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ADAD15E0-2215-496B-9F25-CB4B13813C31}" type="slidenum">
              <a:t>34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482760" y="864000"/>
            <a:ext cx="8229240" cy="4783679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>
              <a:buNone/>
            </a:pPr>
            <a:r>
              <a:rPr lang="pl-PL" sz="3200">
                <a:solidFill>
                  <a:srgbClr val="000000"/>
                </a:solidFill>
              </a:rPr>
              <a:t>AUTYZM ATYPOWY (F84.1)</a:t>
            </a:r>
          </a:p>
          <a:p>
            <a:pPr marL="0" lvl="0" indent="-216000" algn="l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r>
              <a:rPr lang="pl-PL" sz="3200">
                <a:solidFill>
                  <a:srgbClr val="000000"/>
                </a:solidFill>
              </a:rPr>
              <a:t> - inny wiek początku objawów ?</a:t>
            </a:r>
          </a:p>
          <a:p>
            <a:pPr marL="0" lvl="0" indent="-216000" algn="l">
              <a:buNone/>
            </a:pPr>
            <a:r>
              <a:rPr lang="pl-PL" sz="3200">
                <a:solidFill>
                  <a:srgbClr val="000000"/>
                </a:solidFill>
              </a:rPr>
              <a:t> - objawy dotyczą tych samych sfer, ale nasilenie objawów w tych sferach jest inne</a:t>
            </a:r>
          </a:p>
          <a:p>
            <a:pPr marL="0" lvl="0" indent="-216000" algn="l">
              <a:buNone/>
            </a:pPr>
            <a:r>
              <a:rPr lang="pl-PL" sz="3200">
                <a:solidFill>
                  <a:srgbClr val="000000"/>
                </a:solidFill>
              </a:rPr>
              <a:t> - stosuje się do dzieci, które nie unikają kontaktu ?</a:t>
            </a:r>
          </a:p>
          <a:p>
            <a:pPr marL="0" lvl="0" indent="-216000" algn="l">
              <a:buNone/>
            </a:pPr>
            <a:r>
              <a:rPr lang="pl-PL" sz="3200">
                <a:solidFill>
                  <a:srgbClr val="000000"/>
                </a:solidFill>
              </a:rPr>
              <a:t> - stosuje się u dzieci, które mają inne istotne zaburzenia somatyczne (np. encefalopatia)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pl-PL" sz="3200">
                <a:solidFill>
                  <a:srgbClr val="000000"/>
                </a:solidFill>
              </a:rPr>
              <a:t>ZESPÓŁ ASPERGERA (F84.5)</a:t>
            </a:r>
          </a:p>
          <a:p>
            <a:pPr marL="0" lvl="0" indent="-216000" algn="ctr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r>
              <a:rPr lang="pl-PL" sz="3200">
                <a:solidFill>
                  <a:srgbClr val="000000"/>
                </a:solidFill>
              </a:rPr>
              <a:t> - brak istotnego opóźnienia rozwoju mowy</a:t>
            </a:r>
          </a:p>
          <a:p>
            <a:pPr marL="0" lvl="0" indent="-216000" algn="l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r>
              <a:rPr lang="pl-PL" sz="3200">
                <a:solidFill>
                  <a:srgbClr val="000000"/>
                </a:solidFill>
              </a:rPr>
              <a:t> - rozwój intelektualny w granicach normy ilościowej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aburzenia rozwoju psychiczne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Zaburzenia rozwoju psychicznego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wg ICD-10 F80- F89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F80 Specyficzne zaburzenia rozwoju mowy i języka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F81 Specyficzne zaburzenia rozwoju umiejętności szkolnych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F82 Specyficzne zaburzenie rozwoju funkcji motorycznych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F83 Mieszane specyficzne zaburzenia rozwojowe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F84 Całościowe zaburzenia rozwoju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F88 Inne zaburzenia rozwoju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F89 Zaburzenie rozwoju psychicznego, nie określone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aburzenia rozwoju psychiczne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Zaburzenia rozwoju psychicznego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Cechy wspólne: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Początek zawsze w niemowlęctwie lub dzieciństwie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Zaburzenie lub opóźnienie rozwoju tych funkcji, które są ściśle związane z procesem biologicznego dojrzewania ośrodkowego układu nerwowego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Ciągły przebieg, bez okresów remisji i nawrotów charakterystycznych dla wielu zaburzeń psychicznych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ecyficzne rozwojowe zaburzenia  rozumienia jęz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Specyficzne rozwojowe zaburzenia  rozumienia języka</a:t>
            </a: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Z wtórnymi trudnościami społeczno-emocjonalnymi</a:t>
            </a: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394CCBE0-5296-40D5-96C3-4C27F928D6E1}" type="slidenum">
              <a:t>39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pl-PL" sz="3200">
                <a:solidFill>
                  <a:srgbClr val="000000"/>
                </a:solidFill>
              </a:rPr>
              <a:t>KIEDY POWINNIŚMY SIĘ NIEPOKOIĆ ?</a:t>
            </a:r>
          </a:p>
          <a:p>
            <a:pPr marL="0" lvl="0" indent="-216000" algn="just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just">
              <a:buNone/>
            </a:pPr>
            <a:r>
              <a:rPr lang="pl-PL" sz="3200">
                <a:solidFill>
                  <a:srgbClr val="000000"/>
                </a:solidFill>
              </a:rPr>
              <a:t>KIEDY MOŻEMY MÓWIĆ O PIERWSZYCH OBJAWACH AUTYZMU ?</a:t>
            </a:r>
          </a:p>
          <a:p>
            <a:pPr marL="0" lvl="0" indent="-216000" algn="ctr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3200">
                <a:solidFill>
                  <a:srgbClr val="000000"/>
                </a:solidFill>
              </a:rPr>
              <a:t>KIEDY MOŻEMY MÓWIĆ O AUTYZMIE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pl-PL" sz="3200">
                <a:solidFill>
                  <a:srgbClr val="000000"/>
                </a:solidFill>
              </a:rPr>
              <a:t>MOWA A KOMUNIKACJA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WA A KOMUNIKA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MOWA A KOMUNIKACJA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Dziecko może nie mówić, ale świetnie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    ( i skutecznie) się komunikuje – np. w zaburzeniach słuchu, niedokształceniu mowy o typie afazji;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Dziecko może mówić, ale się nie komunikować - AUTYZM</a:t>
            </a: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lek.med. Zofia Szepczyńska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Zaburzenia rozwoju mowy F80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F80.0 Zaburzenia artykulacji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F80.1 Zaburzenia ekspresji mowy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F80.2 Zaburzenia rozumienia mowy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088589-8CDD-443F-B03A-19F4265EFFB2}" type="slidenum">
              <a:t>42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Zaburzenia ekspresji mowy F80.1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Specyficzne</a:t>
            </a:r>
          </a:p>
          <a:p>
            <a:pPr marL="0" lvl="0" indent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O charakterze rozwojowym</a:t>
            </a:r>
          </a:p>
          <a:p>
            <a:pPr marL="0" lvl="0" indent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Niewykształcenie lub znaczne upośledzenie rozwoju mowy spontanicznej</a:t>
            </a:r>
          </a:p>
          <a:p>
            <a:pPr marL="0" lvl="0" indent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Nazywanie i powtarzanie</a:t>
            </a:r>
          </a:p>
          <a:p>
            <a:pPr marL="0" lvl="0" indent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Nadawanie mowy nie mieści się w normie rozwojowej</a:t>
            </a:r>
          </a:p>
          <a:p>
            <a:pPr marL="0" lvl="0" indent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Rozwój intelektualny w granicach normy (wyniki skali bezsłownej IQ powyżej 70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474C424-AB97-4073-8823-54A2BD7B567F}" type="slidenum">
              <a:t>43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Zaburzenia rozwoju mowy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Górna granica wieku opóźnionego rozwoju mowy:</a:t>
            </a:r>
          </a:p>
          <a:p>
            <a:pPr marL="0" lvl="0" inden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-"/>
            </a:pPr>
            <a:r>
              <a:rPr lang="pl-PL">
                <a:latin typeface="" pitchFamily="18"/>
              </a:rPr>
              <a:t>nie wypowiadanie słów w wieku 24 m.ż.</a:t>
            </a:r>
          </a:p>
          <a:p>
            <a:pPr marL="0" lvl="0" inden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/>
              <a:buChar char="-"/>
            </a:pPr>
            <a:r>
              <a:rPr lang="pl-PL">
                <a:latin typeface="" pitchFamily="18"/>
              </a:rPr>
              <a:t>nie formułowanie zdań w wieku 36 m.ż.</a:t>
            </a:r>
          </a:p>
          <a:p>
            <a:pPr marL="342720" lvl="0" indent="-34272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lang="pl-PL">
              <a:latin typeface="" pitchFamily="18"/>
            </a:endParaRPr>
          </a:p>
          <a:p>
            <a:pPr marL="342720" lvl="0" indent="-34272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pl-PL">
                <a:latin typeface="" pitchFamily="18"/>
              </a:rPr>
              <a:t>W okresie poprzedzającym rozwój mowy właściwej – EKSPRESJA NIEWERBALNA – ruchy rąk, dłoni, całego ciała, uśmiech społeczny – jako wyraz potrzeby komunikacji;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6B432CF-2C81-4C34-98DC-1130AFFD0AA4}" type="slidenum">
              <a:t>44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Ocena rozwoju mowy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Rozumienie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Zasób słów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Struktura gramatyczna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Rytm i melodyka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B0D8BCE-B697-44C8-94F5-DB7EBA93E8D3}" type="slidenum">
              <a:t>45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Zaburzenie ekspresji mowy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Rozumienie poleceń i adekwatne reagowanie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Wskazywanie nazywanych przedmiotów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Charakter „telegraficzny” mowy z licznymi błędami strukturalnymi i gramatycznymi;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5ECFC6C-A177-4DAE-9856-24D263D07EF6}" type="slidenum">
              <a:t>46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Kryteria diagnostyczne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Brak w wywiadzie klinicznym danych o opóźnionym rozwoju innych funkcji, poza mową;</a:t>
            </a:r>
          </a:p>
          <a:p>
            <a:pPr marL="0" lvl="0" indent="0"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Ocena rozwoju psychoruchowego dziecka</a:t>
            </a:r>
          </a:p>
          <a:p>
            <a:pPr marL="0" lvl="0" indent="0"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Wykluczenie patologii aparatu ruchowego mowy</a:t>
            </a:r>
          </a:p>
          <a:p>
            <a:pPr marL="0" lvl="0" indent="0">
              <a:spcBef>
                <a:spcPts val="748"/>
              </a:spcBef>
              <a:spcAft>
                <a:spcPts val="0"/>
              </a:spcAft>
            </a:pPr>
            <a:r>
              <a:rPr lang="pl-PL" sz="3000">
                <a:latin typeface="" pitchFamily="18"/>
              </a:rPr>
              <a:t>Wykluczenie upośledzenia umysłowego</a:t>
            </a:r>
          </a:p>
          <a:p>
            <a:pPr marL="0" lvl="0" indent="0">
              <a:spcBef>
                <a:spcPts val="748"/>
              </a:spcBef>
              <a:spcAft>
                <a:spcPts val="0"/>
              </a:spcAft>
            </a:pPr>
            <a:r>
              <a:rPr lang="pl-PL" sz="3000" b="1">
                <a:latin typeface="" pitchFamily="18"/>
              </a:rPr>
              <a:t>Ocena funkcjonowania emocjonalno-społecznego dziecka w celu wykluczenia zaburzeń mowy w autyzmie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0" i="0" u="none" strike="noStrike" kern="120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angal" pitchFamily="2"/>
              </a:rPr>
              <a:t>mgr Agata Wolińska-Chlebosz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200" b="0" i="0" u="none" strike="noStrike" kern="120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Microsoft YaHei" pitchFamily="2"/>
                <a:cs typeface="Mangal" pitchFamily="2"/>
              </a:rPr>
              <a:t>lek. Zofia Szepczyńska</a:t>
            </a: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20B643E-74E5-45D6-8AEE-6AB54D93879F}" type="slidenum">
              <a:t>47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000">
                <a:latin typeface="Arial" pitchFamily="18"/>
              </a:rPr>
              <a:t>Zaburzenie rozumienia mowy F80.2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Charakter specyficzny i rozwojowy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Rozumienie mowy nie osiąga poziomu odpowiedniego dla wieku umysłowego dziecka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Najczęściej o charakterze percepcyjno - ekspresyjnym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29CB1CA-0BF8-45E1-BD6F-3023F2279099}" type="slidenum">
              <a:t>48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Dysfazja recepcyjna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Można diagnozować wcześniej niż zaburzenie ekspresji mowy</a:t>
            </a:r>
          </a:p>
          <a:p>
            <a:pPr marL="0" lvl="0" inden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przed ukończeniem 2 r.ż. nie reagowanie na nazwy przedmiotów znanych z codziennego użytkowania</a:t>
            </a:r>
          </a:p>
          <a:p>
            <a:pPr marL="0" lvl="0" inden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nie spełnianie nawet prostych poleceń</a:t>
            </a:r>
          </a:p>
          <a:p>
            <a:pPr marL="0" lvl="0" inden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Najczęściej nie reagowanie na własne imię przy odpowiadaniu na bodźce dźwiękowe z otoczenia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BD91C00-BF77-42CF-9820-BDED8D068B26}" type="slidenum">
              <a:t>49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00"/>
                </a:solidFill>
                <a:latin typeface="Lucida Sans Unicode" pitchFamily="18"/>
              </a:rPr>
              <a:t>LEO KANNER 1943</a:t>
            </a:r>
          </a:p>
          <a:p>
            <a:pPr marL="0" lvl="0" indent="-216000" algn="ctr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00"/>
                </a:solidFill>
                <a:latin typeface="Lucida Sans Unicode" pitchFamily="18"/>
              </a:rPr>
              <a:t>HANS ASPERGER 1944</a:t>
            </a:r>
          </a:p>
          <a:p>
            <a:pPr marL="0" lvl="0" indent="-216000" algn="ctr" hangingPunct="1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solidFill>
                <a:srgbClr val="000000"/>
              </a:solidFill>
              <a:latin typeface="Lucida Sans Unicode" pitchFamily="18"/>
            </a:endParaRPr>
          </a:p>
          <a:p>
            <a:pPr marL="0" lvl="0" indent="-216000" algn="l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00"/>
                </a:solidFill>
                <a:latin typeface="Lucida Sans Unicode" pitchFamily="18"/>
              </a:rPr>
              <a:t>Zgodni – specyficzne problemy występujące w opisywanym zaburzeniu wynikają z podstawowej biologicznej anomalii, występującej od urodzenia;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Dysfazja recepcyjna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Zazwyczaj razem z zaburzeniem rozwoju ekspresji  mowy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Jako wtórne – pogłębiająca się izolacja społeczna i zaburzenia emocjonalne, lęk przed ekspozycją społeczną z wycofaniem;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396D54F-F4C4-4638-8851-5D827E040E12}" type="slidenum">
              <a:t>50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000"/>
          </a:xfrm>
        </p:spPr>
        <p:txBody>
          <a:bodyPr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>
                <a:latin typeface="Arial" pitchFamily="18"/>
              </a:rPr>
              <a:t>Kryteria diagnostyczne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20"/>
          </a:xfrm>
        </p:spPr>
        <p:txBody>
          <a:bodyPr wrap="square" lIns="91440" tIns="45720" rIns="91440" bIns="45720" anchor="t" anchorCtr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W wywiadzie prawidłowy przebieg innych funkcji rozwojowych;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Wykluczenie głuchoty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Wykluczenie upośledzenia umysłowego</a:t>
            </a:r>
          </a:p>
          <a:p>
            <a:pPr marL="0" lvl="0" indent="0">
              <a:spcBef>
                <a:spcPts val="799"/>
              </a:spcBef>
              <a:spcAft>
                <a:spcPts val="0"/>
              </a:spcAft>
            </a:pPr>
            <a:r>
              <a:rPr lang="pl-PL">
                <a:latin typeface="" pitchFamily="18"/>
              </a:rPr>
              <a:t>Różnicowanie z mutyzmem wybiórczym</a:t>
            </a:r>
          </a:p>
        </p:txBody>
      </p:sp>
      <p:sp>
        <p:nvSpPr>
          <p:cNvPr id="4" name="Symbol zastępczy stopki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11F1605-A437-4DE0-A738-44EA1196EA18}" type="slidenum">
              <a:t>51</a:t>
            </a:fld>
            <a:endParaRPr lang="pl-PL" sz="1200" b="0" i="0" u="none" strike="noStrike" kern="1200">
              <a:ln>
                <a:noFill/>
              </a:ln>
              <a:solidFill>
                <a:srgbClr val="898989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blemy językowe osób z autyzm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Zaburzenie zdolności PRAGMATYCZNEJ (używania języka w celu porozumiewania się) – specyficzne, występuje u wszystkich;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Zaburzenia pozostałych zdolności – FONOLOGICZNEJ, SKŁADNIOWEJ, SEMANTYCZNEJ (rozumienia i tworzenia znaczeń) – mogą występować na różnym poziomie, ale też zdolności te nie muszą być zaburzone;</a:t>
            </a:r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Problemy językowe osób z autyzmem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aburzenia przywiąz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Zaburzenia przywiązania</a:t>
            </a: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200">
                <a:solidFill>
                  <a:srgbClr val="000000"/>
                </a:solidFill>
                <a:latin typeface="Calibri"/>
              </a:rPr>
              <a:t>Reaktywne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200">
                <a:solidFill>
                  <a:srgbClr val="000000"/>
                </a:solidFill>
                <a:latin typeface="Calibri"/>
              </a:rPr>
              <a:t> - sprzeczne lub ambiwalentne reakcje społeczne, które stają się szczególnie widoczne w trakcie rozstań i powitań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200">
                <a:solidFill>
                  <a:srgbClr val="000000"/>
                </a:solidFill>
                <a:latin typeface="Calibri"/>
              </a:rPr>
              <a:t> - brak reakcji na pocieszanie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200">
                <a:solidFill>
                  <a:srgbClr val="000000"/>
                </a:solidFill>
                <a:latin typeface="Calibri"/>
              </a:rPr>
              <a:t> - apatia, lękliwość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200">
                <a:solidFill>
                  <a:srgbClr val="000000"/>
                </a:solidFill>
                <a:latin typeface="Calibri"/>
              </a:rPr>
              <a:t> - może towarzyszyć zahamowanie wzrostu i zaburzony rozwój fizyczny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200">
                <a:solidFill>
                  <a:srgbClr val="000000"/>
                </a:solidFill>
                <a:latin typeface="Calibri"/>
              </a:rPr>
              <a:t> - zaburzenia interakcji społecznych ustępuje w czasie, gdy dziecko trafia do sprzyjającego środowiska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200">
                <a:solidFill>
                  <a:srgbClr val="000000"/>
                </a:solidFill>
                <a:latin typeface="Calibri"/>
              </a:rPr>
              <a:t>Brak jakościowych zaburzeń komunikacji</a:t>
            </a: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319E7984-46D5-423C-AE63-0A52F32904CA}" type="slidenum">
              <a:t>53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457200" y="454679"/>
            <a:ext cx="8229240" cy="55213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 hangingPunct="1">
              <a:spcAft>
                <a:spcPts val="0"/>
              </a:spcAft>
              <a:buNone/>
            </a:pPr>
            <a:r>
              <a:rPr lang="pl-PL" sz="4400">
                <a:solidFill>
                  <a:srgbClr val="000000"/>
                </a:solidFill>
                <a:latin typeface="Calibri" pitchFamily="18"/>
              </a:rPr>
              <a:t>        Zaburzenia przywiązania</a:t>
            </a:r>
          </a:p>
          <a:p>
            <a:pPr marL="0" lvl="0" indent="-216000" algn="l" hangingPunct="1">
              <a:spcBef>
                <a:spcPts val="638"/>
              </a:spcBef>
              <a:spcAft>
                <a:spcPts val="1417"/>
              </a:spcAft>
              <a:buNone/>
            </a:pPr>
            <a:r>
              <a:rPr lang="pl-PL" sz="3600">
                <a:solidFill>
                  <a:srgbClr val="000000"/>
                </a:solidFill>
                <a:latin typeface="Calibri" pitchFamily="18"/>
              </a:rPr>
              <a:t>Selektywności</a:t>
            </a:r>
          </a:p>
          <a:p>
            <a:pPr marL="0" lvl="0" indent="-216000" algn="l" hangingPunct="1">
              <a:spcBef>
                <a:spcPts val="638"/>
              </a:spcBef>
              <a:spcAft>
                <a:spcPts val="1417"/>
              </a:spcAft>
            </a:pPr>
            <a:r>
              <a:rPr lang="pl-PL" sz="3200">
                <a:solidFill>
                  <a:srgbClr val="000000"/>
                </a:solidFill>
                <a:latin typeface="Calibri" pitchFamily="18"/>
              </a:rPr>
              <a:t>typ przywiązania początkowo niezogniskowany, przywierający i rozlany</a:t>
            </a:r>
          </a:p>
          <a:p>
            <a:pPr marL="0" lvl="0" indent="-216000" algn="l" hangingPunct="1">
              <a:spcBef>
                <a:spcPts val="638"/>
              </a:spcBef>
              <a:spcAft>
                <a:spcPts val="1417"/>
              </a:spcAft>
            </a:pPr>
            <a:r>
              <a:rPr lang="pl-PL" sz="3200">
                <a:solidFill>
                  <a:srgbClr val="000000"/>
                </a:solidFill>
                <a:latin typeface="Calibri" pitchFamily="18"/>
              </a:rPr>
              <a:t>Zachowania dążące do zwrócenia na siebie uwagi</a:t>
            </a:r>
          </a:p>
          <a:p>
            <a:pPr marL="0" lvl="0" indent="-216000" algn="l" hangingPunct="1">
              <a:spcBef>
                <a:spcPts val="638"/>
              </a:spcBef>
              <a:spcAft>
                <a:spcPts val="1417"/>
              </a:spcAft>
            </a:pPr>
            <a:r>
              <a:rPr lang="pl-PL" sz="3200">
                <a:solidFill>
                  <a:srgbClr val="000000"/>
                </a:solidFill>
                <a:latin typeface="Calibri" pitchFamily="18"/>
              </a:rPr>
              <a:t>Często towarzyszą zaburzenia zachowania i zaburzenia emocjonalne</a:t>
            </a:r>
          </a:p>
          <a:p>
            <a:pPr marL="0" lvl="0" indent="-216000" algn="l" hangingPunct="1">
              <a:spcBef>
                <a:spcPts val="638"/>
              </a:spcBef>
              <a:spcAft>
                <a:spcPts val="1417"/>
              </a:spcAft>
            </a:pPr>
            <a:endParaRPr lang="pl-PL" sz="3200">
              <a:solidFill>
                <a:srgbClr val="000000"/>
              </a:solidFill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pośledzenie umysł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Upośledzenie umysłowe</a:t>
            </a: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Z pewnymi cechami zaburzeń emocji i zachowania</a:t>
            </a: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1F87EA99-E923-4EBA-890A-044015B69999}" type="slidenum">
              <a:t>55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chizofrenia o niezwykle wczesnym począt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Schizofrenia o niezwykle wczesnym początku</a:t>
            </a: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Początek przed 10 r.ż. u 0,5-1% wszystkich przypadków zaburzeń schizofrenicznych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VEOS  - schizofrenia o bardzo wczesnym początku – gdy kliniczne ujawnienie się przed 13 r.ż.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Częściej u chłopców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Często poprzedzona wczesnymi zaburzeniami rozwoju mowy, rozwoju ruchowego i innymi zaburzeniami neurorozwojowymi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B153A3E1-C941-4D9F-B5BF-3208A9CE5A2B}" type="slidenum">
              <a:t>56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chizofrenia o niezwykle wczesnym początku c.d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Schizofrenia o niezwykle wczesnym początku c.d.</a:t>
            </a: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Często podstępny początek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Często wycofanie społeczne jako wczesny zwiastun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E3B217E0-0E44-4C91-BB24-0E1B15F3B130}" type="slidenum">
              <a:t>57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espół R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Zespół Retta</a:t>
            </a: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Zaburzenie uwarunkowane genetycznie – mutacja gnu MECP2 na chromosomie X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Występuje głównie u dziewczynek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Do 6-18 m.ż. prawidłowy rozwój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4 fazy: rozwojowej stagnacji, dezintegracji motorycznej i regresji, pseudostacjonarna, późna dezintegracja motoryczna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Wyraźne regres ruchowy, zmiany napięcia mięśniowego, utrata zdolności manualnych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9BAAEF3D-90B7-4F3F-899B-378D7A9DBE96}" type="slidenum">
              <a:t>58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yzm – kryteria wyłączające (różnicują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Autyzm – kryteria wyłączające (różnicujące)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Zaburzenia objawowo (ilościowo i jakościowo) podobne, ale :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o innym podłożu – np. reaktywne (psychogenne) – np. reaktywne zaburzenia przywiązania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o zależności przyczynowo-skutkowej między objawami – np. specyficzne rozwojowe zaburzenia rozumienia języka z wtórnymi trudnościami społeczno-emocjonalnymi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E4B0FBDB-D25A-46A4-969D-A2A5096098C5}" type="slidenum">
              <a:t>59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RY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481399"/>
            <a:ext cx="8229240" cy="452556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Zaburzenie KOMUNIKACJI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Zaburzenie INTERAKCJI SPOŁECZNYCH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pl-PL" sz="2700">
                <a:latin typeface="Lucida Sans Unicode" pitchFamily="18"/>
              </a:rPr>
              <a:t>Zaburzenie AKTYWNOŚCI WŁASNEJ I ZABAWY</a:t>
            </a: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lang="pl-PL" sz="2700">
              <a:latin typeface="Lucida Sans Unicode" pitchFamily="18"/>
            </a:endParaRPr>
          </a:p>
        </p:txBody>
      </p:sp>
      <p:sp>
        <p:nvSpPr>
          <p:cNvPr id="3" name="Symbol zastępczy stopki 3"/>
          <p:cNvSpPr txBox="1">
            <a:spLocks noGrp="1"/>
          </p:cNvSpPr>
          <p:nvPr>
            <p:ph type="ftr" sz="quarter" idx="9"/>
          </p:nvPr>
        </p:nvSpPr>
        <p:spPr>
          <a:xfrm>
            <a:off x="4380120" y="6408000"/>
            <a:ext cx="2350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r>
              <a:rPr lang="pl-PL">
                <a:solidFill>
                  <a:srgbClr val="000000"/>
                </a:solidFill>
                <a:latin typeface="Lucida Sans Unicode" pitchFamily="18"/>
                <a:ea typeface="Arial Unicode MS" pitchFamily="2"/>
                <a:cs typeface="Tahoma" pitchFamily="2"/>
              </a:rPr>
              <a:t>l</a:t>
            </a:r>
          </a:p>
        </p:txBody>
      </p:sp>
      <p:sp>
        <p:nvSpPr>
          <p:cNvPr id="4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100" b="1">
                <a:solidFill>
                  <a:srgbClr val="464646"/>
                </a:solidFill>
                <a:latin typeface="Lucida Sans Unicode" pitchFamily="18"/>
              </a:rPr>
              <a:t>KRYTERIA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yzm – kryteria wyłączające c.d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Autyzm – kryteria wyłączające c.d.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z objawami przekraczającymi kryteria zaburzeń rozwojowych – np. schizofrenia (psychoza) o niezwykle wczesnym początku;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Innej dynamice objawowej, przebiegu;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2800">
                <a:solidFill>
                  <a:srgbClr val="000000"/>
                </a:solidFill>
                <a:latin typeface="Calibri"/>
              </a:rPr>
              <a:t>z obecnością pozakryterialnego objawu (dysfunkcji) będących wystarczającą przyczyną obserwowanych objawów w innych sferach rozwojowych (np. upośledzenie umysłowe z pewnymi cechami zaburzeń emocji i zachowania)</a:t>
            </a:r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D38722EE-5CA2-4240-A133-D25873DA45C0}" type="slidenum">
              <a:t>60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yzm – kryteria wyłączające c.d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Autyzm – kryteria wyłączające c.d.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Generalna zasada – rozpoznajemy „większe” zaburzenie – np.: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Gdy rozpoznajemy całościowe zaburzenie rozwoju, nie możemy jednocześnie rozpoznać np. specyficznego zaburzenia uczenia się jako niezależnego zaburzenia</a:t>
            </a:r>
          </a:p>
          <a:p>
            <a:pPr marL="0" lvl="0" indent="0" algn="l" hangingPunct="1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Jeżeli objawy spełniają kryteria schizofrenii to nie rozpoznajemy całościowych zaburzeń rozwoju</a:t>
            </a:r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430759FF-1549-4DC2-A21A-4806EDA73ED1}" type="slidenum">
              <a:t>61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yzm –kryteria wyłączające c.d.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Autyzm –kryteria wyłączające c.d.</a:t>
            </a:r>
            <a:br>
              <a:rPr lang="pl-PL" sz="4400" b="0">
                <a:solidFill>
                  <a:srgbClr val="000000"/>
                </a:solidFill>
                <a:latin typeface="Calibri" pitchFamily="18"/>
              </a:rPr>
            </a:br>
            <a:endParaRPr lang="pl-PL" sz="4400" b="0">
              <a:solidFill>
                <a:srgbClr val="000000"/>
              </a:solidFill>
              <a:latin typeface="Calibri" pitchFamily="18"/>
            </a:endParaRP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Są zaburzenia, które mogą współwystępować (mogą nawet razem występować zdecydowanie częściej niż osobno) –rozpoznajemy je jednocześnie (tzn. dwa niezależne rozpoznania u jednego dziecka)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Są zaburzenia, których nie możemy rozpoznawać jednocześnie –wykluczają się.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ymbol zastępczy stopki 2"/>
          <p:cNvSpPr txBox="1">
            <a:spLocks noGrp="1"/>
          </p:cNvSpPr>
          <p:nvPr>
            <p:ph type="ftr" sz="quarter" idx="9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r>
              <a:rPr lang="pl-PL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 lek. Zofia Szepczyńska</a:t>
            </a:r>
          </a:p>
        </p:txBody>
      </p:sp>
      <p:sp>
        <p:nvSpPr>
          <p:cNvPr id="5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DCC9D56B-0D8B-4ED0-8387-FC48E99656D5}" type="slidenum">
              <a:t>62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łościowe zaburzenia rozwoju a schorzenia fizyczne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pl-PL" sz="4400" b="0">
                <a:solidFill>
                  <a:srgbClr val="000000"/>
                </a:solidFill>
                <a:latin typeface="Calibri" pitchFamily="18"/>
              </a:rPr>
              <a:t>Całościowe zaburzenia rozwoju a schorzenia fizyczne</a:t>
            </a:r>
            <a:br>
              <a:rPr lang="pl-PL" sz="4400" b="0">
                <a:solidFill>
                  <a:srgbClr val="000000"/>
                </a:solidFill>
                <a:latin typeface="Calibri" pitchFamily="18"/>
              </a:rPr>
            </a:br>
            <a:endParaRPr lang="pl-PL" sz="4400" b="0">
              <a:solidFill>
                <a:srgbClr val="000000"/>
              </a:solidFill>
              <a:latin typeface="Calibri" pitchFamily="18"/>
            </a:endParaRPr>
          </a:p>
        </p:txBody>
      </p:sp>
      <p:sp>
        <p:nvSpPr>
          <p:cNvPr id="3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None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162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263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30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23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697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98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65"/>
              </a:spcAft>
              <a:buClr>
                <a:srgbClr val="FF0000"/>
              </a:buClr>
              <a:buSzPct val="75000"/>
              <a:buFont typeface="StarSymbol"/>
              <a:buChar char="–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30"/>
              </a:spcAft>
              <a:buClr>
                <a:srgbClr val="FF0000"/>
              </a:buClr>
              <a:buSzPct val="45000"/>
              <a:buFont typeface="StarSymbol"/>
              <a:buChar char="●"/>
              <a:defRPr lang="pl-PL" sz="165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3200">
                <a:solidFill>
                  <a:srgbClr val="000000"/>
                </a:solidFill>
                <a:latin typeface="Calibri"/>
              </a:rPr>
              <a:t>•</a:t>
            </a:r>
            <a:r>
              <a:rPr lang="pl-PL" sz="2400">
                <a:solidFill>
                  <a:srgbClr val="000000"/>
                </a:solidFill>
                <a:latin typeface="Calibri"/>
              </a:rPr>
              <a:t>Schorzenia fizyczne mogą towarzyszyć lub być przyczyną CZR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400">
                <a:solidFill>
                  <a:srgbClr val="000000"/>
                </a:solidFill>
                <a:latin typeface="Calibri"/>
              </a:rPr>
              <a:t>•CZR –na podstawie zachowania, niezależnie od występowania innych schorzeń;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400">
                <a:solidFill>
                  <a:srgbClr val="000000"/>
                </a:solidFill>
                <a:latin typeface="Calibri"/>
              </a:rPr>
              <a:t>•Najczęściej: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400">
                <a:solidFill>
                  <a:srgbClr val="000000"/>
                </a:solidFill>
                <a:latin typeface="Calibri"/>
              </a:rPr>
              <a:t>-Drgawki dziecięce –padaczka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400">
                <a:solidFill>
                  <a:srgbClr val="000000"/>
                </a:solidFill>
                <a:latin typeface="Calibri"/>
              </a:rPr>
              <a:t>-Wrodzona różyczka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400">
                <a:solidFill>
                  <a:srgbClr val="000000"/>
                </a:solidFill>
                <a:latin typeface="Calibri"/>
              </a:rPr>
              <a:t>-Stwardnienie guzowate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400">
                <a:solidFill>
                  <a:srgbClr val="000000"/>
                </a:solidFill>
                <a:latin typeface="Calibri"/>
              </a:rPr>
              <a:t>-Lipidozy mózgu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Font typeface="Arial" pitchFamily="32"/>
              <a:buChar char="•"/>
            </a:pPr>
            <a:r>
              <a:rPr lang="pl-PL" sz="2400">
                <a:solidFill>
                  <a:srgbClr val="000000"/>
                </a:solidFill>
                <a:latin typeface="Calibri"/>
              </a:rPr>
              <a:t>-Zespół kruchego chromosomu X</a:t>
            </a:r>
          </a:p>
          <a:p>
            <a:pPr marL="0" lvl="0" indent="0" algn="l" hangingPunct="1">
              <a:spcBef>
                <a:spcPts val="638"/>
              </a:spcBef>
              <a:spcAft>
                <a:spcPts val="1417"/>
              </a:spcAft>
              <a:buNone/>
            </a:pPr>
            <a:endParaRPr lang="pl-PL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/>
          <a:p>
            <a:pPr lvl="0"/>
            <a:fld id="{C4F5DA87-CF48-4914-A7AE-B05B2963675E}" type="slidenum">
              <a:t>63</a:t>
            </a:fld>
            <a:endParaRPr lang="pl-PL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pl-PL" sz="3200">
                <a:solidFill>
                  <a:srgbClr val="000000"/>
                </a:solidFill>
              </a:rPr>
              <a:t>DZIECKO TABLETOWE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pl-PL" sz="3200">
                <a:solidFill>
                  <a:srgbClr val="000000"/>
                </a:solidFill>
              </a:rPr>
              <a:t>DZIĘKUJĘ ZA UWAGĘ :)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>
              <a:buNone/>
            </a:pPr>
            <a:r>
              <a:rPr lang="pl-PL" sz="3200">
                <a:solidFill>
                  <a:srgbClr val="000000"/>
                </a:solidFill>
              </a:rPr>
              <a:t>KWESTIONARIUSZ M-CHAT DLA OCENY ROZWOJU DZIECI W WIEKU PONIEMOWLĘCYM</a:t>
            </a:r>
          </a:p>
          <a:p>
            <a:pPr marL="0" lvl="0" indent="-216000" algn="just">
              <a:buNone/>
            </a:pPr>
            <a:endParaRPr lang="pl-PL" sz="3200">
              <a:solidFill>
                <a:srgbClr val="000000"/>
              </a:solidFill>
            </a:endParaRPr>
          </a:p>
          <a:p>
            <a:pPr marL="0" lvl="0" indent="-216000" algn="just">
              <a:buNone/>
            </a:pPr>
            <a:r>
              <a:rPr lang="pl-PL" sz="3200">
                <a:solidFill>
                  <a:srgbClr val="000000"/>
                </a:solidFill>
              </a:rPr>
              <a:t>OD UKOŃCZENIA 12 MIESIĄCA ŻYCIA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457200" y="-1834200"/>
            <a:ext cx="8229240" cy="88606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>
              <a:buNone/>
            </a:pPr>
            <a:r>
              <a:rPr lang="pl-PL" sz="2200">
                <a:solidFill>
                  <a:srgbClr val="000000"/>
                </a:solidFill>
              </a:rPr>
              <a:t>	Czy wskazuje palcem wskazującym, gdy o coś prosi?</a:t>
            </a: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 </a:t>
            </a: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Czy dziecko wskazuje palcem wskazującym, gdy o coś prosi?</a:t>
            </a: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l">
              <a:buNone/>
            </a:pPr>
            <a:r>
              <a:rPr lang="pl-PL" sz="2200">
                <a:solidFill>
                  <a:srgbClr val="000000"/>
                </a:solidFill>
              </a:rPr>
              <a:t>Czy wskazuje palcem wskazującym, gdy coś go/ją zainteresuje?</a:t>
            </a:r>
          </a:p>
          <a:p>
            <a:pPr marL="0" lvl="0" indent="-216000" algn="l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Czy dziecko przynosi Panu/Pani przedmioty, żeby pokazać coś Pani?</a:t>
            </a:r>
          </a:p>
          <a:p>
            <a:pPr marL="0" lvl="0" indent="-216000" algn="ctr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Czy dziecko reaguje na swoje imię?</a:t>
            </a:r>
          </a:p>
          <a:p>
            <a:pPr marL="0" lvl="0" indent="-216000" algn="ctr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Jeśli wskaże Panu/Pani zabawkę na drugim końcu pokoju, to czy dziecko spojrzy na nią?</a:t>
            </a:r>
          </a:p>
          <a:p>
            <a:pPr marL="0" lvl="0" indent="-216000" algn="ctr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Czy dziecko patrzy na przedmioty, na które Pan/Pani patrzy?</a:t>
            </a:r>
          </a:p>
          <a:p>
            <a:pPr marL="0" lvl="0" indent="-216000" algn="ctr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endParaRPr lang="pl-PL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/>
              <a:t>   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Czy uśmiecha się na widok Pana/Pani twarzy lub w odpowiedzi na Pana/Pani uśmiech?</a:t>
            </a:r>
          </a:p>
          <a:p>
            <a:pPr marL="0" lvl="0" indent="-216000" algn="ctr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Czy naśladuje Pana/Panią ?(np. gdy zrobi Pan/Pani minę, czy będzie ją naśladować)?</a:t>
            </a:r>
          </a:p>
          <a:p>
            <a:pPr marL="0" lvl="0" indent="-216000" algn="ctr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Czy próbuje zwrócić Pana/Pani uwagę na to, czym się zajmuje?</a:t>
            </a:r>
          </a:p>
          <a:p>
            <a:pPr marL="0" lvl="0" indent="-216000" algn="ctr">
              <a:buNone/>
            </a:pPr>
            <a:endParaRPr lang="pl-PL" sz="2200">
              <a:solidFill>
                <a:srgbClr val="000000"/>
              </a:solidFill>
            </a:endParaRPr>
          </a:p>
          <a:p>
            <a:pPr marL="0" lvl="0" indent="-216000" algn="ctr">
              <a:buNone/>
            </a:pPr>
            <a:r>
              <a:rPr lang="pl-PL" sz="2200">
                <a:solidFill>
                  <a:srgbClr val="000000"/>
                </a:solidFill>
              </a:rPr>
              <a:t>Czy dziecko patrzy na Pana/Pani twarz, żeby sprawdzić Pana/Pani reakcję, gdy napotka coś nieznanego?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bluetitledow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2446</Words>
  <Application>Microsoft Office PowerPoint</Application>
  <PresentationFormat>Pokaz na ekranie (4:3)</PresentationFormat>
  <Paragraphs>384</Paragraphs>
  <Slides>65</Slides>
  <Notes>65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65</vt:i4>
      </vt:variant>
    </vt:vector>
  </HeadingPairs>
  <TitlesOfParts>
    <vt:vector size="68" baseType="lpstr">
      <vt:lpstr>Default</vt:lpstr>
      <vt:lpstr>Default 1</vt:lpstr>
      <vt:lpstr>lyt-bluetitledown</vt:lpstr>
      <vt:lpstr>DIAGNOZA RÓŻNICOWA CAŁOŚCIOWYCH ZABURZEŃ ROZWOJU W OKRESIE WCZESNODZIECIĘCYM</vt:lpstr>
      <vt:lpstr>PLAN WYSTĄPIENIA</vt:lpstr>
      <vt:lpstr>   </vt:lpstr>
      <vt:lpstr> </vt:lpstr>
      <vt:lpstr>   </vt:lpstr>
      <vt:lpstr>KRYTERIA</vt:lpstr>
      <vt:lpstr>   </vt:lpstr>
      <vt:lpstr>   </vt:lpstr>
      <vt:lpstr>   </vt:lpstr>
      <vt:lpstr>   </vt:lpstr>
      <vt:lpstr>   </vt:lpstr>
      <vt:lpstr>   </vt:lpstr>
      <vt:lpstr>Test fałszywych przekonań czyli historyjka z Sally i Anne</vt:lpstr>
      <vt:lpstr>Baron-Cohen, Leslie, Frith, 1985</vt:lpstr>
      <vt:lpstr>NEURONY LUSTRZANE</vt:lpstr>
      <vt:lpstr>Skutki teorii umysłu</vt:lpstr>
      <vt:lpstr>Skutki teorii umysłu c.d.</vt:lpstr>
      <vt:lpstr>Skutki teorii umysłu c.d.</vt:lpstr>
      <vt:lpstr>Wrażliwość na bodźce społeczne w normalnym rozwoju</vt:lpstr>
      <vt:lpstr>Co ma znaczenie dla naszego funkcjonowania społecznego?</vt:lpstr>
      <vt:lpstr>TWARZ</vt:lpstr>
      <vt:lpstr>OCZY</vt:lpstr>
      <vt:lpstr>RĘCE</vt:lpstr>
      <vt:lpstr>EMOCJE</vt:lpstr>
      <vt:lpstr>Rozpoznawanie ekspresji emocjonalnych</vt:lpstr>
      <vt:lpstr>Wyrażanie emocji</vt:lpstr>
      <vt:lpstr>EMPATIA</vt:lpstr>
      <vt:lpstr>Całościowe zaburzenia rozwojowe (CZR)</vt:lpstr>
      <vt:lpstr>Całościowe zaburzenia rozwoju F84</vt:lpstr>
      <vt:lpstr>Autyzm dziecięcy F84.0</vt:lpstr>
      <vt:lpstr>AUTYZM - DIAGNOZA</vt:lpstr>
      <vt:lpstr>Autyzm dziecięcy F84.0</vt:lpstr>
      <vt:lpstr>Autyzm a całościowe zaburzenia rozwojowe</vt:lpstr>
      <vt:lpstr>Inne odmiany całościowych zaburzeń rozwoju</vt:lpstr>
      <vt:lpstr>   </vt:lpstr>
      <vt:lpstr>   </vt:lpstr>
      <vt:lpstr>Zaburzenia rozwoju psychicznego</vt:lpstr>
      <vt:lpstr>Zaburzenia rozwoju psychicznego</vt:lpstr>
      <vt:lpstr>Specyficzne rozwojowe zaburzenia  rozumienia języka</vt:lpstr>
      <vt:lpstr>   </vt:lpstr>
      <vt:lpstr>MOWA A KOMUNIKACJA</vt:lpstr>
      <vt:lpstr>Zaburzenia rozwoju mowy F80</vt:lpstr>
      <vt:lpstr>Zaburzenia ekspresji mowy F80.1</vt:lpstr>
      <vt:lpstr>Zaburzenia rozwoju mowy</vt:lpstr>
      <vt:lpstr>Ocena rozwoju mowy</vt:lpstr>
      <vt:lpstr>Zaburzenie ekspresji mowy</vt:lpstr>
      <vt:lpstr>Kryteria diagnostyczne</vt:lpstr>
      <vt:lpstr>Zaburzenie rozumienia mowy F80.2</vt:lpstr>
      <vt:lpstr>Dysfazja recepcyjna</vt:lpstr>
      <vt:lpstr>Dysfazja recepcyjna</vt:lpstr>
      <vt:lpstr>Kryteria diagnostyczne</vt:lpstr>
      <vt:lpstr>Problemy językowe osób z autyzmem</vt:lpstr>
      <vt:lpstr>Zaburzenia przywiązania</vt:lpstr>
      <vt:lpstr>   </vt:lpstr>
      <vt:lpstr>Upośledzenie umysłowe</vt:lpstr>
      <vt:lpstr>Schizofrenia o niezwykle wczesnym początku</vt:lpstr>
      <vt:lpstr>Schizofrenia o niezwykle wczesnym początku c.d.</vt:lpstr>
      <vt:lpstr>Zespół Retta</vt:lpstr>
      <vt:lpstr>Autyzm – kryteria wyłączające (różnicujące)</vt:lpstr>
      <vt:lpstr>Autyzm – kryteria wyłączające c.d.</vt:lpstr>
      <vt:lpstr>Autyzm – kryteria wyłączające c.d.</vt:lpstr>
      <vt:lpstr>Autyzm –kryteria wyłączające c.d. </vt:lpstr>
      <vt:lpstr>Całościowe zaburzenia rozwoju a schorzenia fizyczne </vt:lpstr>
      <vt:lpstr> 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DIAGNOZA RÓŻNICOWA CAŁOŚCIOWYCH ZABURZEŃ ROZWOJU W OKRESIE WCZESNODZIECIĘCYM</dc:title>
  <dc:creator>mrzadkowska</dc:creator>
  <cp:lastModifiedBy>mrzadkowska</cp:lastModifiedBy>
  <cp:revision>12</cp:revision>
  <dcterms:modified xsi:type="dcterms:W3CDTF">2015-04-17T08:41:50Z</dcterms:modified>
</cp:coreProperties>
</file>