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73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B2556-0DCA-4A5B-BC44-7A6DD8FBDA2B}" type="datetimeFigureOut">
              <a:rPr lang="pl-PL" smtClean="0"/>
              <a:pPr/>
              <a:t>2015-04-25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D366-6E44-44C8-8E88-1BAA52EA6C1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B2556-0DCA-4A5B-BC44-7A6DD8FBDA2B}" type="datetimeFigureOut">
              <a:rPr lang="pl-PL" smtClean="0"/>
              <a:pPr/>
              <a:t>2015-04-25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D366-6E44-44C8-8E88-1BAA52EA6C1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B2556-0DCA-4A5B-BC44-7A6DD8FBDA2B}" type="datetimeFigureOut">
              <a:rPr lang="pl-PL" smtClean="0"/>
              <a:pPr/>
              <a:t>2015-04-25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D366-6E44-44C8-8E88-1BAA52EA6C1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B2556-0DCA-4A5B-BC44-7A6DD8FBDA2B}" type="datetimeFigureOut">
              <a:rPr lang="pl-PL" smtClean="0"/>
              <a:pPr/>
              <a:t>2015-04-25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D366-6E44-44C8-8E88-1BAA52EA6C1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B2556-0DCA-4A5B-BC44-7A6DD8FBDA2B}" type="datetimeFigureOut">
              <a:rPr lang="pl-PL" smtClean="0"/>
              <a:pPr/>
              <a:t>2015-04-25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D366-6E44-44C8-8E88-1BAA52EA6C1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B2556-0DCA-4A5B-BC44-7A6DD8FBDA2B}" type="datetimeFigureOut">
              <a:rPr lang="pl-PL" smtClean="0"/>
              <a:pPr/>
              <a:t>2015-04-25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D366-6E44-44C8-8E88-1BAA52EA6C1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B2556-0DCA-4A5B-BC44-7A6DD8FBDA2B}" type="datetimeFigureOut">
              <a:rPr lang="pl-PL" smtClean="0"/>
              <a:pPr/>
              <a:t>2015-04-25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D366-6E44-44C8-8E88-1BAA52EA6C1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B2556-0DCA-4A5B-BC44-7A6DD8FBDA2B}" type="datetimeFigureOut">
              <a:rPr lang="pl-PL" smtClean="0"/>
              <a:pPr/>
              <a:t>2015-04-25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D366-6E44-44C8-8E88-1BAA52EA6C1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B2556-0DCA-4A5B-BC44-7A6DD8FBDA2B}" type="datetimeFigureOut">
              <a:rPr lang="pl-PL" smtClean="0"/>
              <a:pPr/>
              <a:t>2015-04-25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D366-6E44-44C8-8E88-1BAA52EA6C1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B2556-0DCA-4A5B-BC44-7A6DD8FBDA2B}" type="datetimeFigureOut">
              <a:rPr lang="pl-PL" smtClean="0"/>
              <a:pPr/>
              <a:t>2015-04-25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D366-6E44-44C8-8E88-1BAA52EA6C1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B2556-0DCA-4A5B-BC44-7A6DD8FBDA2B}" type="datetimeFigureOut">
              <a:rPr lang="pl-PL" smtClean="0"/>
              <a:pPr/>
              <a:t>2015-04-25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9D366-6E44-44C8-8E88-1BAA52EA6C1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000"/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B2556-0DCA-4A5B-BC44-7A6DD8FBDA2B}" type="datetimeFigureOut">
              <a:rPr lang="pl-PL" smtClean="0"/>
              <a:pPr/>
              <a:t>2015-04-25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9D366-6E44-44C8-8E88-1BAA52EA6C1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40544" y="1030281"/>
            <a:ext cx="8062912" cy="3827479"/>
          </a:xfrm>
        </p:spPr>
        <p:txBody>
          <a:bodyPr>
            <a:noAutofit/>
          </a:bodyPr>
          <a:lstStyle/>
          <a:p>
            <a:r>
              <a:rPr lang="pl-PL" sz="4800" b="1" dirty="0" smtClean="0"/>
              <a:t> Istotne zjawiska </a:t>
            </a:r>
            <a:br>
              <a:rPr lang="pl-PL" sz="4800" b="1" dirty="0" smtClean="0"/>
            </a:br>
            <a:r>
              <a:rPr lang="pl-PL" sz="4800" b="1" dirty="0" smtClean="0"/>
              <a:t>w psychoterapii grupowej </a:t>
            </a:r>
            <a:br>
              <a:rPr lang="pl-PL" sz="4800" b="1" dirty="0" smtClean="0"/>
            </a:br>
            <a:r>
              <a:rPr lang="pl-PL" sz="4800" b="1" dirty="0" smtClean="0"/>
              <a:t>w modelu poznawczo-behawioralnym - </a:t>
            </a:r>
            <a:endParaRPr lang="pl-PL" sz="48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428992" y="4643446"/>
            <a:ext cx="5715008" cy="1752600"/>
          </a:xfrm>
        </p:spPr>
        <p:txBody>
          <a:bodyPr>
            <a:normAutofit/>
          </a:bodyPr>
          <a:lstStyle/>
          <a:p>
            <a:endParaRPr lang="pl-PL" sz="2800" dirty="0" smtClean="0">
              <a:solidFill>
                <a:schemeClr val="tx1"/>
              </a:solidFill>
            </a:endParaRPr>
          </a:p>
          <a:p>
            <a:r>
              <a:rPr lang="pl-PL" sz="2800" dirty="0">
                <a:solidFill>
                  <a:schemeClr val="tx1"/>
                </a:solidFill>
              </a:rPr>
              <a:t>d</a:t>
            </a:r>
            <a:r>
              <a:rPr lang="pl-PL" sz="2800" dirty="0" smtClean="0">
                <a:solidFill>
                  <a:schemeClr val="tx1"/>
                </a:solidFill>
              </a:rPr>
              <a:t>r Mirosława Jawor</a:t>
            </a:r>
            <a:endParaRPr lang="pl-PL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 smtClean="0"/>
              <a:t>Cele psychoterapii poznawczo-behawioralnej uzależnień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Zmniejszenie intensywności i częstotliwości występowania głodu substancji w wyniku podważania leżących u jego podstaw przekonań</a:t>
            </a:r>
          </a:p>
          <a:p>
            <a:r>
              <a:rPr lang="pl-PL" dirty="0" smtClean="0"/>
              <a:t>Nauczenie pacjenta różnorodnych technik, dzięki którym będzie mógł kontrolować głód substancji</a:t>
            </a:r>
            <a:endParaRPr lang="pl-PL" dirty="0"/>
          </a:p>
          <a:p>
            <a:r>
              <a:rPr lang="pl-PL" dirty="0" smtClean="0"/>
              <a:t>Budowanie silniejszego systemu kontroli wewnętrznej</a:t>
            </a:r>
          </a:p>
          <a:p>
            <a:r>
              <a:rPr lang="pl-PL" dirty="0" smtClean="0"/>
              <a:t>Radzenie sobie z napięciem emocjonalnym</a:t>
            </a:r>
          </a:p>
          <a:p>
            <a:r>
              <a:rPr lang="pl-PL" dirty="0" smtClean="0"/>
              <a:t>Radzenie sobie z depresją, lękiem, złością</a:t>
            </a:r>
          </a:p>
          <a:p>
            <a:pPr lvl="8" algn="r">
              <a:buNone/>
            </a:pPr>
            <a:r>
              <a:rPr lang="pl-PL" dirty="0" smtClean="0"/>
              <a:t>Beck, </a:t>
            </a:r>
            <a:r>
              <a:rPr lang="pl-PL" dirty="0" err="1" smtClean="0"/>
              <a:t>Wrigt</a:t>
            </a:r>
            <a:r>
              <a:rPr lang="pl-PL" dirty="0" smtClean="0"/>
              <a:t>, Newman, </a:t>
            </a:r>
            <a:r>
              <a:rPr lang="pl-PL" dirty="0" err="1" smtClean="0"/>
              <a:t>Liese</a:t>
            </a:r>
            <a:r>
              <a:rPr lang="pl-PL" dirty="0" smtClean="0"/>
              <a:t>, 2007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b="1" dirty="0" smtClean="0"/>
              <a:t>Techniki poznawczo-behawioralne istotne w grupowej terapii uzależnień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1928802"/>
            <a:ext cx="8229600" cy="4097335"/>
          </a:xfrm>
        </p:spPr>
        <p:txBody>
          <a:bodyPr>
            <a:noAutofit/>
          </a:bodyPr>
          <a:lstStyle/>
          <a:p>
            <a:r>
              <a:rPr lang="pl-PL" sz="2600" dirty="0"/>
              <a:t>R</a:t>
            </a:r>
            <a:r>
              <a:rPr lang="pl-PL" sz="2600" dirty="0" smtClean="0"/>
              <a:t>ozpoznawanie i analizowanie sposobu myślenia prowadzącego do obciążeń emocjonalnych i napięcia</a:t>
            </a:r>
          </a:p>
          <a:p>
            <a:r>
              <a:rPr lang="pl-PL" sz="2600" dirty="0" smtClean="0"/>
              <a:t>Modyfikacja myślenia  w celu lepszego rozumienia rzeczywistych problemów  i rozróżniania problemów spowodowanych dysfunkcjonalnym sposobem myślenia</a:t>
            </a:r>
          </a:p>
          <a:p>
            <a:r>
              <a:rPr lang="pl-PL" sz="2600" dirty="0" smtClean="0"/>
              <a:t>Analiza krótkotrwałych i długotrwałych zalet i wad konsumpcji substancji</a:t>
            </a:r>
          </a:p>
          <a:p>
            <a:pPr marL="342900" lvl="8" indent="-342900"/>
            <a:r>
              <a:rPr lang="pl-PL" sz="2600" dirty="0" smtClean="0"/>
              <a:t>Uczenie strategii radzenia sobie z problemami życia codziennego i trudnymi emocjami</a:t>
            </a:r>
          </a:p>
          <a:p>
            <a:pPr marL="342900" lvl="8" indent="-342900" algn="r">
              <a:buNone/>
            </a:pPr>
            <a:r>
              <a:rPr lang="pl-PL" dirty="0" smtClean="0"/>
              <a:t>Beck, </a:t>
            </a:r>
            <a:r>
              <a:rPr lang="pl-PL" dirty="0" err="1" smtClean="0"/>
              <a:t>Wrigt</a:t>
            </a:r>
            <a:r>
              <a:rPr lang="pl-PL" dirty="0" smtClean="0"/>
              <a:t>, Newman, </a:t>
            </a:r>
            <a:r>
              <a:rPr lang="pl-PL" dirty="0" err="1" smtClean="0"/>
              <a:t>Liese</a:t>
            </a:r>
            <a:r>
              <a:rPr lang="pl-PL" dirty="0" smtClean="0"/>
              <a:t>, 2007</a:t>
            </a:r>
          </a:p>
          <a:p>
            <a:endParaRPr lang="pl-PL" sz="2600" dirty="0" smtClean="0"/>
          </a:p>
          <a:p>
            <a:pPr algn="r">
              <a:buNone/>
            </a:pPr>
            <a:endParaRPr lang="pl-PL" sz="1600" dirty="0" smtClean="0"/>
          </a:p>
          <a:p>
            <a:pPr>
              <a:buNone/>
            </a:pPr>
            <a:r>
              <a:rPr lang="pl-PL" sz="2400" dirty="0" smtClean="0"/>
              <a:t> 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Techniki poznawczo-behawioralne istotne w terapii uzależnień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72000"/>
          </a:xfrm>
        </p:spPr>
        <p:txBody>
          <a:bodyPr>
            <a:normAutofit fontScale="92500" lnSpcReduction="20000"/>
          </a:bodyPr>
          <a:lstStyle/>
          <a:p>
            <a:r>
              <a:rPr lang="pl-PL" sz="3200" dirty="0" smtClean="0"/>
              <a:t>Praca nad zmianą trybu życia, który umożliwiłby pacjentowi korzystanie z innych źródeł satysfakcji</a:t>
            </a:r>
          </a:p>
          <a:p>
            <a:r>
              <a:rPr lang="pl-PL" sz="3200" dirty="0" smtClean="0"/>
              <a:t>Praca nad identyfikowaniem i modyfikowaniem samoniszczących myśli dotyczących własnych umiejętności prowadzących do przesadnych reakcji w sytuacji frustracji</a:t>
            </a:r>
          </a:p>
          <a:p>
            <a:r>
              <a:rPr lang="pl-PL" sz="3200" dirty="0" smtClean="0"/>
              <a:t>Uczenie nowych umiejętności interpersonalnych</a:t>
            </a:r>
          </a:p>
          <a:p>
            <a:r>
              <a:rPr lang="pl-PL" sz="3200" dirty="0" smtClean="0"/>
              <a:t>Rozpoznawanie i modyfikowanie przekonań które doprowadziły do uzależnienia</a:t>
            </a:r>
          </a:p>
          <a:p>
            <a:pPr marL="342900" lvl="8" indent="-342900"/>
            <a:r>
              <a:rPr lang="pl-PL" sz="3200" dirty="0" smtClean="0"/>
              <a:t>Odbudowywanie systemu kontroli</a:t>
            </a:r>
          </a:p>
          <a:p>
            <a:pPr marL="342900" lvl="8" indent="-342900" algn="r">
              <a:buNone/>
            </a:pPr>
            <a:r>
              <a:rPr lang="pl-PL" dirty="0" smtClean="0"/>
              <a:t>Beck, </a:t>
            </a:r>
            <a:r>
              <a:rPr lang="pl-PL" dirty="0" err="1" smtClean="0"/>
              <a:t>Wrigt</a:t>
            </a:r>
            <a:r>
              <a:rPr lang="pl-PL" dirty="0" smtClean="0"/>
              <a:t>, Newman, </a:t>
            </a:r>
            <a:r>
              <a:rPr lang="pl-PL" dirty="0" err="1" smtClean="0"/>
              <a:t>Liese</a:t>
            </a:r>
            <a:r>
              <a:rPr lang="pl-PL" dirty="0" smtClean="0"/>
              <a:t>, 2007</a:t>
            </a:r>
          </a:p>
          <a:p>
            <a:endParaRPr lang="pl-PL" sz="3200" dirty="0" smtClean="0"/>
          </a:p>
          <a:p>
            <a:pPr algn="r"/>
            <a:endParaRPr lang="pl-PL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 smtClean="0"/>
              <a:t>Czynniki leczące w psychoterapii grupowej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Wzbudzanie nadziei</a:t>
            </a:r>
          </a:p>
          <a:p>
            <a:r>
              <a:rPr lang="pl-PL" dirty="0" smtClean="0"/>
              <a:t>Poczucie podobieństwa</a:t>
            </a:r>
          </a:p>
          <a:p>
            <a:r>
              <a:rPr lang="pl-PL" dirty="0" smtClean="0"/>
              <a:t>Dostarczanie wiedzy i informacji</a:t>
            </a:r>
          </a:p>
          <a:p>
            <a:r>
              <a:rPr lang="pl-PL" dirty="0" smtClean="0"/>
              <a:t>Altruizm </a:t>
            </a:r>
          </a:p>
          <a:p>
            <a:r>
              <a:rPr lang="pl-PL" dirty="0" smtClean="0"/>
              <a:t>Uczenie społecznych umiejętności</a:t>
            </a:r>
          </a:p>
          <a:p>
            <a:r>
              <a:rPr lang="pl-PL" dirty="0" smtClean="0"/>
              <a:t>Naśladowanie</a:t>
            </a:r>
          </a:p>
          <a:p>
            <a:r>
              <a:rPr lang="pl-PL" dirty="0" smtClean="0"/>
              <a:t>Interpersonalne uczenie</a:t>
            </a:r>
          </a:p>
          <a:p>
            <a:r>
              <a:rPr lang="pl-PL" dirty="0" smtClean="0"/>
              <a:t>Odreagowanie</a:t>
            </a:r>
          </a:p>
          <a:p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pPr algn="r">
              <a:buNone/>
            </a:pPr>
            <a:r>
              <a:rPr lang="pl-PL" b="1" dirty="0" smtClean="0"/>
              <a:t>Dziękuję za uwagę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 smtClean="0"/>
              <a:t>Psychoterapia poznawczo-behawioralna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Sposób funkcjonowania poznawczego człowieka przyczynia się do powstawanie, podtrzymywania oraz nasilania  danego zaburzenia</a:t>
            </a:r>
          </a:p>
          <a:p>
            <a:r>
              <a:rPr lang="pl-PL" dirty="0" smtClean="0"/>
              <a:t>Sposób zachowania jest zależny od tego jak dana osoba przetwarza i interpretuje docierające do niej informacje</a:t>
            </a:r>
          </a:p>
          <a:p>
            <a:r>
              <a:rPr lang="pl-PL" dirty="0" smtClean="0"/>
              <a:t>Stosowany i przyswojony przez dana osobę nieadaptacyjny wzorzec reagowania/działania można zmienić  poprzez uczenie się nowych umiejętności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 smtClean="0"/>
              <a:t>Psychoterapia poznawczo-behawioralna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 pracy terapeutycznej zwraca się szczególną uwagę na przejawy symptomów danego zaburzenia, które utrudniają funkcjonowanie jednostki</a:t>
            </a:r>
          </a:p>
          <a:p>
            <a:r>
              <a:rPr lang="pl-PL" dirty="0" smtClean="0"/>
              <a:t>Celem leczenia jest modyfikacja dysfunkcjonalnych dla jednostki sposobów myślenia i zachowania</a:t>
            </a:r>
          </a:p>
          <a:p>
            <a:r>
              <a:rPr lang="pl-PL" dirty="0" smtClean="0"/>
              <a:t>Psychoterapia ma charakter ustrukturyzowany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b="1" dirty="0" smtClean="0"/>
              <a:t>Podstawowe zjawiska w psychoterapii poznawczo-behawioralnej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Koncentracja na poznawczych zniekształceniach</a:t>
            </a:r>
          </a:p>
          <a:p>
            <a:r>
              <a:rPr lang="pl-PL" dirty="0" smtClean="0"/>
              <a:t>Współpraca empiryczna</a:t>
            </a:r>
          </a:p>
          <a:p>
            <a:r>
              <a:rPr lang="pl-PL" dirty="0" smtClean="0"/>
              <a:t>Koncentracja na „tu i teraz”</a:t>
            </a:r>
          </a:p>
          <a:p>
            <a:r>
              <a:rPr lang="pl-PL" dirty="0" smtClean="0"/>
              <a:t>Relacja terapeutyczna</a:t>
            </a:r>
          </a:p>
          <a:p>
            <a:r>
              <a:rPr lang="pl-PL" dirty="0" smtClean="0"/>
              <a:t>Praca z emocjami poprzez modyfikację sposobu myślenia i interpretowania zdarzeń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 smtClean="0"/>
              <a:t>Psychoterapia grupowa w modelu poznawczo-behawioralnym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Grupy homogeniczne</a:t>
            </a:r>
          </a:p>
          <a:p>
            <a:r>
              <a:rPr lang="pl-PL" dirty="0" smtClean="0"/>
              <a:t>Grupy zamknięte i półotwarte</a:t>
            </a:r>
          </a:p>
          <a:p>
            <a:r>
              <a:rPr lang="pl-PL" dirty="0" smtClean="0"/>
              <a:t>Psychoterapia ustrukturyzowana</a:t>
            </a:r>
          </a:p>
          <a:p>
            <a:r>
              <a:rPr lang="pl-PL" dirty="0" smtClean="0"/>
              <a:t>Podczas sesji praca ukierunkowana na zgłaszany przez pacjenta problem, </a:t>
            </a:r>
          </a:p>
          <a:p>
            <a:r>
              <a:rPr lang="pl-PL" dirty="0" smtClean="0"/>
              <a:t>Koncentracja na zadaniach</a:t>
            </a:r>
          </a:p>
          <a:p>
            <a:r>
              <a:rPr lang="pl-PL" dirty="0" smtClean="0"/>
              <a:t>Monitorowanie zmian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 smtClean="0"/>
              <a:t>Psychoterapia grupowa w modelu poznawczo-behawioralnym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Identyfikowanie zniekształceń poznawczych w sposobie myślenia innych członków grupy </a:t>
            </a:r>
          </a:p>
          <a:p>
            <a:r>
              <a:rPr lang="pl-PL" dirty="0" smtClean="0"/>
              <a:t>Obserwowanie, identyfikowanie i modyfikowanie dysfunkcjonalnych zachowań i nieadaptacyjnych  sposobów radzenia sobie z problemami  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 smtClean="0"/>
              <a:t>Psychoterapia grupowa w modelu poznawczo-behawioralnym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Pacjenci przedstawiają swoje problemy w celu wspólnego rozpracowania/zrozumienia indywidualnych trudności</a:t>
            </a:r>
          </a:p>
          <a:p>
            <a:r>
              <a:rPr lang="pl-PL" dirty="0" smtClean="0"/>
              <a:t>Mniejsze skupienie na wewnętrznej dynamice grupy </a:t>
            </a:r>
          </a:p>
          <a:p>
            <a:r>
              <a:rPr lang="pl-PL" dirty="0" smtClean="0"/>
              <a:t>Praca na aktualnie ujawniających się, w kontekście sytuacji grupowej negatywnych myślach dotyczących własnej osoby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Sesje psychoterapii grupowej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 psychoterapii grupowej w modelu poznawczo-behawioralnym uwzględnia się:</a:t>
            </a:r>
          </a:p>
          <a:p>
            <a:pPr lvl="1"/>
            <a:r>
              <a:rPr lang="pl-PL" dirty="0" smtClean="0"/>
              <a:t>Zasady i reguły funkcjonowania grupy</a:t>
            </a:r>
          </a:p>
          <a:p>
            <a:pPr lvl="1"/>
            <a:r>
              <a:rPr lang="pl-PL" dirty="0" smtClean="0"/>
              <a:t>Indywidualne cele poszczególnych członków grupy</a:t>
            </a:r>
          </a:p>
          <a:p>
            <a:pPr lvl="1"/>
            <a:r>
              <a:rPr lang="pl-PL" dirty="0" smtClean="0"/>
              <a:t>Indywidualne problemy poszczególnych osób</a:t>
            </a:r>
          </a:p>
          <a:p>
            <a:pPr lvl="1"/>
            <a:r>
              <a:rPr lang="pl-PL" dirty="0" smtClean="0"/>
              <a:t>Praca terapeutyczna w oparciu o poznawczą teorię i techniki terapeutyczne</a:t>
            </a:r>
          </a:p>
          <a:p>
            <a:pPr lvl="1"/>
            <a:r>
              <a:rPr lang="pl-PL" dirty="0" smtClean="0"/>
              <a:t>Obserwowanie i testowanie sposobów odbierania rzeczywistości</a:t>
            </a:r>
          </a:p>
          <a:p>
            <a:pPr lvl="1"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Przebieg procesu terapeutycznego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Obserwowanie zdarzeń i towarzyszących im zmian nastroju</a:t>
            </a:r>
          </a:p>
          <a:p>
            <a:r>
              <a:rPr lang="pl-PL" dirty="0" smtClean="0"/>
              <a:t>Wykorzystanie technik behawioralnych w celu modyfikacji zachowania</a:t>
            </a:r>
          </a:p>
          <a:p>
            <a:r>
              <a:rPr lang="pl-PL" dirty="0" smtClean="0"/>
              <a:t>Identyfikacja nowego sposobu spostrzegania myśli automatycznych oraz leżących u ich podłoża schematów poznawczych, odkrywanie i wprowadzanie w życie alternatywnych rozwiązań</a:t>
            </a:r>
          </a:p>
          <a:p>
            <a:r>
              <a:rPr lang="pl-PL" dirty="0" smtClean="0"/>
              <a:t>Praca nad zmianą schematów poznawczych, które wyznaczają i podtrzymują dysfunkcjonalny styl spostrzegania rzeczywistości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</TotalTime>
  <Words>510</Words>
  <Application>Microsoft Office PowerPoint</Application>
  <PresentationFormat>Pokaz na ekranie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Motyw pakietu Office</vt:lpstr>
      <vt:lpstr> Istotne zjawiska  w psychoterapii grupowej  w modelu poznawczo-behawioralnym - </vt:lpstr>
      <vt:lpstr>Psychoterapia poznawczo-behawioralna</vt:lpstr>
      <vt:lpstr>Psychoterapia poznawczo-behawioralna</vt:lpstr>
      <vt:lpstr>Podstawowe zjawiska w psychoterapii poznawczo-behawioralnej</vt:lpstr>
      <vt:lpstr>Psychoterapia grupowa w modelu poznawczo-behawioralnym</vt:lpstr>
      <vt:lpstr>Psychoterapia grupowa w modelu poznawczo-behawioralnym</vt:lpstr>
      <vt:lpstr>Psychoterapia grupowa w modelu poznawczo-behawioralnym</vt:lpstr>
      <vt:lpstr>Sesje psychoterapii grupowej</vt:lpstr>
      <vt:lpstr>Przebieg procesu terapeutycznego</vt:lpstr>
      <vt:lpstr>Cele psychoterapii poznawczo-behawioralnej uzależnień</vt:lpstr>
      <vt:lpstr>Techniki poznawczo-behawioralne istotne w grupowej terapii uzależnień</vt:lpstr>
      <vt:lpstr>Techniki poznawczo-behawioralne istotne w terapii uzależnień</vt:lpstr>
      <vt:lpstr>Czynniki leczące w psychoterapii grupowej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Istotne zjawiska  w psychoterapii grupowej  w modelu poznawczo-behawioralnym -</dc:title>
  <dc:creator>Mira</dc:creator>
  <cp:lastModifiedBy>mrzadkowska</cp:lastModifiedBy>
  <cp:revision>27</cp:revision>
  <dcterms:created xsi:type="dcterms:W3CDTF">2015-04-11T07:54:36Z</dcterms:created>
  <dcterms:modified xsi:type="dcterms:W3CDTF">2015-04-25T19:39:28Z</dcterms:modified>
</cp:coreProperties>
</file>