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6" r:id="rId1"/>
  </p:sldMasterIdLst>
  <p:notesMasterIdLst>
    <p:notesMasterId r:id="rId31"/>
  </p:notesMasterIdLst>
  <p:handoutMasterIdLst>
    <p:handoutMasterId r:id="rId32"/>
  </p:handoutMasterIdLst>
  <p:sldIdLst>
    <p:sldId id="256" r:id="rId2"/>
    <p:sldId id="283" r:id="rId3"/>
    <p:sldId id="257" r:id="rId4"/>
    <p:sldId id="259" r:id="rId5"/>
    <p:sldId id="262" r:id="rId6"/>
    <p:sldId id="260" r:id="rId7"/>
    <p:sldId id="261" r:id="rId8"/>
    <p:sldId id="264" r:id="rId9"/>
    <p:sldId id="265" r:id="rId10"/>
    <p:sldId id="266" r:id="rId11"/>
    <p:sldId id="267" r:id="rId12"/>
    <p:sldId id="268" r:id="rId13"/>
    <p:sldId id="263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8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82" r:id="rId3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borkowska\AppData\Local\Microsoft\Windows\Temporary%20Internet%20Files\Content.Outlook\QLY7DLM2\tabelki_podstawowa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borkowska\AppData\Local\Microsoft\Windows\Temporary%20Internet%20Files\Content.Outlook\QLY7DLM2\tabelki_podstawow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borkowska\AppData\Local\Microsoft\Windows\Temporary%20Internet%20Files\Content.Outlook\QLY7DLM2\tabelki_podstawow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borkowska\AppData\Local\Microsoft\Windows\Temporary%20Internet%20Files\Content.Outlook\QLY7DLM2\tabelki_podstawow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borkowska\AppData\Local\Microsoft\Windows\Temporary%20Internet%20Files\Content.Outlook\QLY7DLM2\tabelki_podstawowa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borkowska\AppData\Local\Microsoft\Windows\Temporary%20Internet%20Files\Content.Outlook\QLY7DLM2\tabelki_podstawowa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borkowska\AppData\Local\Microsoft\Windows\Temporary%20Internet%20Files\Content.Outlook\QLY7DLM2\tabelki_podstawow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aseline="0"/>
            </a:pPr>
            <a:r>
              <a:rPr lang="en-US" sz="2400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Używanie Internetu</a:t>
            </a:r>
            <a:r>
              <a:rPr lang="pl-PL" sz="2400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 sz="2400" baseline="0"/>
            </a:pPr>
            <a:r>
              <a:rPr lang="pl-PL" sz="2400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szkoła podstawowa</a:t>
            </a:r>
            <a:endParaRPr lang="en-US" sz="2400" baseline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39098953338168746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5029405760285905"/>
          <c:y val="0.10277267424905222"/>
          <c:w val="0.70236915209720741"/>
          <c:h val="0.833725430154564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'[tabelki_podstawowa.xlsx] sp cz. 1'!$J$5</c:f>
              <c:strCache>
                <c:ptCount val="1"/>
                <c:pt idx="0">
                  <c:v>Dziewczęta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EA48CEC5-01CD-460C-9D45-BA6F8B5C89EE}" type="VALUE">
                      <a:rPr lang="en-US"/>
                      <a:pPr/>
                      <a:t>[WARTOŚĆ]</a:t>
                    </a:fld>
                    <a:r>
                      <a:rPr lang="en-US"/>
                      <a:t>; 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F51259F3-68BB-4F4A-974E-79B5AE95DEEE}" type="VALUE">
                      <a:rPr lang="en-US"/>
                      <a:pPr/>
                      <a:t>[WARTOŚĆ]</a:t>
                    </a:fld>
                    <a:r>
                      <a:rPr lang="en-US"/>
                      <a:t>; 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60B6C8A8-B241-403A-A776-2C442263BE7F}" type="VALUE">
                      <a:rPr lang="en-US"/>
                      <a:pPr/>
                      <a:t>[WARTOŚĆ]</a:t>
                    </a:fld>
                    <a:r>
                      <a:rPr lang="en-US"/>
                      <a:t>; 16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AB939B75-0DBA-4A89-B760-F8E9FAAF7A27}" type="VALUE">
                      <a:rPr lang="en-US"/>
                      <a:pPr/>
                      <a:t>[WARTOŚĆ]</a:t>
                    </a:fld>
                    <a:r>
                      <a:rPr lang="en-US"/>
                      <a:t>; 81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22C7CC1D-0EAD-4E46-BF5E-FF82AC11A766}" type="VALUE">
                      <a:rPr lang="en-US"/>
                      <a:pPr/>
                      <a:t>[WARTOŚĆ]</a:t>
                    </a:fld>
                    <a:r>
                      <a:rPr lang="en-US"/>
                      <a:t>; 61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A4C7E90C-1CD5-454D-B11D-A0AC446C7107}" type="VALUE">
                      <a:rPr lang="en-US"/>
                      <a:pPr/>
                      <a:t>[WARTOŚĆ]</a:t>
                    </a:fld>
                    <a:r>
                      <a:rPr lang="en-US"/>
                      <a:t>; 37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49E36263-1CA3-4E61-9EA4-D9EDE1CBA3F2}" type="VALUE">
                      <a:rPr lang="en-US"/>
                      <a:pPr/>
                      <a:t>[WARTOŚĆ]</a:t>
                    </a:fld>
                    <a:r>
                      <a:rPr lang="en-US"/>
                      <a:t>; 22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866103B4-0D91-43C3-BAD7-574AC12820DB}" type="VALUE">
                      <a:rPr lang="en-US"/>
                      <a:pPr/>
                      <a:t>[WARTOŚĆ]</a:t>
                    </a:fld>
                    <a:r>
                      <a:rPr lang="en-US"/>
                      <a:t>;</a:t>
                    </a:r>
                    <a:r>
                      <a:rPr lang="en-US" baseline="0"/>
                      <a:t> </a:t>
                    </a:r>
                    <a:r>
                      <a:rPr lang="en-US"/>
                      <a:t>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baseline="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'[tabelki_podstawowa.xlsx] sp cz. 1'!$I$6:$I$13</c:f>
              <c:strCache>
                <c:ptCount val="8"/>
                <c:pt idx="0">
                  <c:v>Nigdy </c:v>
                </c:pt>
                <c:pt idx="1">
                  <c:v>Kilka razy w roku</c:v>
                </c:pt>
                <c:pt idx="2">
                  <c:v>1-4 razy w miesiącu</c:v>
                </c:pt>
                <c:pt idx="3">
                  <c:v>Kilka razy w tygodniu</c:v>
                </c:pt>
                <c:pt idx="4">
                  <c:v>Codziennie do 2 h</c:v>
                </c:pt>
                <c:pt idx="5">
                  <c:v>Codziennie 2-4 h</c:v>
                </c:pt>
                <c:pt idx="6">
                  <c:v>Codziennie powyżej 4 h</c:v>
                </c:pt>
                <c:pt idx="7">
                  <c:v>Brak odpowiedzi</c:v>
                </c:pt>
              </c:strCache>
            </c:strRef>
          </c:cat>
          <c:val>
            <c:numRef>
              <c:f>'[tabelki_podstawowa.xlsx] sp cz. 1'!$J$6:$J$13</c:f>
              <c:numCache>
                <c:formatCode>0.0%</c:formatCode>
                <c:ptCount val="8"/>
                <c:pt idx="0">
                  <c:v>0</c:v>
                </c:pt>
                <c:pt idx="1">
                  <c:v>1.7999999999999999E-2</c:v>
                </c:pt>
                <c:pt idx="2">
                  <c:v>7.1999999999999995E-2</c:v>
                </c:pt>
                <c:pt idx="3">
                  <c:v>0.36299999999999999</c:v>
                </c:pt>
                <c:pt idx="4">
                  <c:v>0.27400000000000002</c:v>
                </c:pt>
                <c:pt idx="5">
                  <c:v>0.16600000000000001</c:v>
                </c:pt>
                <c:pt idx="6">
                  <c:v>9.9000000000000005E-2</c:v>
                </c:pt>
                <c:pt idx="7">
                  <c:v>8.9999999999999993E-3</c:v>
                </c:pt>
              </c:numCache>
            </c:numRef>
          </c:val>
        </c:ser>
        <c:ser>
          <c:idx val="1"/>
          <c:order val="1"/>
          <c:tx>
            <c:strRef>
              <c:f>'[tabelki_podstawowa.xlsx] sp cz. 1'!$K$5</c:f>
              <c:strCache>
                <c:ptCount val="1"/>
                <c:pt idx="0">
                  <c:v>Chłopcy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9EFA6A83-B344-4187-A0FE-1971F4C42A4B}" type="VALUE">
                      <a:rPr lang="en-US"/>
                      <a:pPr/>
                      <a:t>[WARTOŚĆ]</a:t>
                    </a:fld>
                    <a:r>
                      <a:rPr lang="en-US"/>
                      <a:t>; 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4E4266B0-E4D6-4860-97BA-44E1E0C69227}" type="VALUE">
                      <a:rPr lang="en-US"/>
                      <a:pPr/>
                      <a:t>[WARTOŚĆ]</a:t>
                    </a:fld>
                    <a:r>
                      <a:rPr lang="en-US"/>
                      <a:t>; 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2C2643A9-EF5E-4AC7-8F3D-9CDAF30F6D66}" type="VALUE">
                      <a:rPr lang="en-US"/>
                      <a:pPr/>
                      <a:t>[WARTOŚĆ]</a:t>
                    </a:fld>
                    <a:r>
                      <a:rPr lang="en-US"/>
                      <a:t>; 10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D5F38F94-2D71-47AC-9AC2-9F497779CCF0}" type="VALUE">
                      <a:rPr lang="en-US"/>
                      <a:pPr/>
                      <a:t>[WARTOŚĆ]</a:t>
                    </a:fld>
                    <a:r>
                      <a:rPr lang="en-US"/>
                      <a:t>; 74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220B071A-9FB4-4401-97EB-E457A45DB565}" type="VALUE">
                      <a:rPr lang="en-US"/>
                      <a:pPr/>
                      <a:t>[WARTOŚĆ]</a:t>
                    </a:fld>
                    <a:r>
                      <a:rPr lang="en-US"/>
                      <a:t>; 85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FA1E567F-E59E-47E1-A720-7241F00B9A0B}" type="VALUE">
                      <a:rPr lang="en-US"/>
                      <a:pPr/>
                      <a:t>[WARTOŚĆ]</a:t>
                    </a:fld>
                    <a:r>
                      <a:rPr lang="en-US"/>
                      <a:t>; 51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70AE4006-7F80-4D8C-83FA-27BAC63366D9}" type="VALUE">
                      <a:rPr lang="en-US"/>
                      <a:pPr/>
                      <a:t>[WARTOŚĆ]</a:t>
                    </a:fld>
                    <a:r>
                      <a:rPr lang="en-US"/>
                      <a:t>; 34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2E06A258-378C-4F5D-9C55-665EB5E31A24}" type="VALUE">
                      <a:rPr lang="en-US"/>
                      <a:pPr/>
                      <a:t>[WARTOŚĆ]</a:t>
                    </a:fld>
                    <a:r>
                      <a:rPr lang="en-US"/>
                      <a:t>; 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baseline="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'[tabelki_podstawowa.xlsx] sp cz. 1'!$I$6:$I$13</c:f>
              <c:strCache>
                <c:ptCount val="8"/>
                <c:pt idx="0">
                  <c:v>Nigdy </c:v>
                </c:pt>
                <c:pt idx="1">
                  <c:v>Kilka razy w roku</c:v>
                </c:pt>
                <c:pt idx="2">
                  <c:v>1-4 razy w miesiącu</c:v>
                </c:pt>
                <c:pt idx="3">
                  <c:v>Kilka razy w tygodniu</c:v>
                </c:pt>
                <c:pt idx="4">
                  <c:v>Codziennie do 2 h</c:v>
                </c:pt>
                <c:pt idx="5">
                  <c:v>Codziennie 2-4 h</c:v>
                </c:pt>
                <c:pt idx="6">
                  <c:v>Codziennie powyżej 4 h</c:v>
                </c:pt>
                <c:pt idx="7">
                  <c:v>Brak odpowiedzi</c:v>
                </c:pt>
              </c:strCache>
            </c:strRef>
          </c:cat>
          <c:val>
            <c:numRef>
              <c:f>'[tabelki_podstawowa.xlsx] sp cz. 1'!$K$6:$K$13</c:f>
              <c:numCache>
                <c:formatCode>0.0%</c:formatCode>
                <c:ptCount val="8"/>
                <c:pt idx="0">
                  <c:v>8.0000000000000002E-3</c:v>
                </c:pt>
                <c:pt idx="1">
                  <c:v>4.0000000000000001E-3</c:v>
                </c:pt>
                <c:pt idx="2">
                  <c:v>3.9E-2</c:v>
                </c:pt>
                <c:pt idx="3">
                  <c:v>0.28599999999999998</c:v>
                </c:pt>
                <c:pt idx="4">
                  <c:v>0.32800000000000001</c:v>
                </c:pt>
                <c:pt idx="5">
                  <c:v>0.19700000000000001</c:v>
                </c:pt>
                <c:pt idx="6">
                  <c:v>0.13100000000000001</c:v>
                </c:pt>
                <c:pt idx="7">
                  <c:v>8.0000000000000002E-3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1567232"/>
        <c:axId val="78696960"/>
      </c:barChart>
      <c:catAx>
        <c:axId val="415672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78696960"/>
        <c:crosses val="autoZero"/>
        <c:auto val="1"/>
        <c:lblAlgn val="ctr"/>
        <c:lblOffset val="100"/>
        <c:noMultiLvlLbl val="0"/>
      </c:catAx>
      <c:valAx>
        <c:axId val="78696960"/>
        <c:scaling>
          <c:orientation val="minMax"/>
        </c:scaling>
        <c:delete val="0"/>
        <c:axPos val="b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600" b="1" baseline="0"/>
            </a:pPr>
            <a:endParaRPr lang="pl-PL"/>
          </a:p>
        </c:txPr>
        <c:crossAx val="41567232"/>
        <c:crosses val="autoZero"/>
        <c:crossBetween val="between"/>
      </c:valAx>
      <c:spPr>
        <a:solidFill>
          <a:schemeClr val="accent4">
            <a:lumMod val="20000"/>
            <a:lumOff val="80000"/>
          </a:schemeClr>
        </a:solidFill>
      </c:spPr>
    </c:plotArea>
    <c:legend>
      <c:legendPos val="r"/>
      <c:legendEntry>
        <c:idx val="0"/>
        <c:txPr>
          <a:bodyPr/>
          <a:lstStyle/>
          <a:p>
            <a:pPr>
              <a:defRPr sz="1600" b="1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</c:legendEntry>
      <c:legendEntry>
        <c:idx val="1"/>
        <c:txPr>
          <a:bodyPr/>
          <a:lstStyle/>
          <a:p>
            <a:pPr>
              <a:defRPr sz="1600" b="1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</c:legendEntry>
      <c:layout>
        <c:manualLayout>
          <c:xMode val="edge"/>
          <c:yMode val="edge"/>
          <c:x val="0.84172751326505191"/>
          <c:y val="0.40169918343540389"/>
          <c:w val="0.14559204405004927"/>
          <c:h val="0.10903280599979848"/>
        </c:manualLayout>
      </c:layout>
      <c:overlay val="0"/>
      <c:txPr>
        <a:bodyPr/>
        <a:lstStyle/>
        <a:p>
          <a:pPr>
            <a:defRPr sz="1600" b="1" baseline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accent4">
        <a:lumMod val="20000"/>
        <a:lumOff val="80000"/>
      </a:schemeClr>
    </a:solidFill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200" baseline="0"/>
            </a:pPr>
            <a:r>
              <a:rPr lang="pl-PL" sz="2200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Ile miałaś lat, gdy po raz pierwszy spróbowałaś danej substancji psychoaktywnej?  </a:t>
            </a:r>
          </a:p>
          <a:p>
            <a:pPr>
              <a:defRPr sz="2200" baseline="0"/>
            </a:pPr>
            <a:r>
              <a:rPr lang="pl-PL" sz="2200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dziewczęta - szkoła podstawowa</a:t>
            </a:r>
          </a:p>
        </c:rich>
      </c:tx>
      <c:layout>
        <c:manualLayout>
          <c:xMode val="edge"/>
          <c:yMode val="edge"/>
          <c:x val="0.18055725065616798"/>
          <c:y val="0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833505577427821"/>
          <c:y val="0.14126932050160396"/>
          <c:w val="0.73654798228346452"/>
          <c:h val="0.81083245844269469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'wiek inicjacji'!$O$29</c:f>
              <c:strCache>
                <c:ptCount val="1"/>
                <c:pt idx="0">
                  <c:v>Poniżej 7 r.ż.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C34CD2F1-6281-44C9-978A-001DFDC4CE63}" type="VALUE">
                      <a:rPr lang="en-US"/>
                      <a:pPr/>
                      <a:t>[WARTOŚĆ]</a:t>
                    </a:fld>
                    <a:r>
                      <a:rPr lang="en-US"/>
                      <a:t>; 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201DF537-9041-45A6-9C21-E75701996515}" type="VALUE">
                      <a:rPr lang="en-US"/>
                      <a:pPr/>
                      <a:t>[WARTOŚĆ]</a:t>
                    </a:fld>
                    <a:r>
                      <a:rPr lang="en-US"/>
                      <a:t>; 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428699E3-22AD-4823-96EA-156A9A3C6C58}" type="VALUE">
                      <a:rPr lang="en-US"/>
                      <a:pPr/>
                      <a:t>[WARTOŚĆ]</a:t>
                    </a:fld>
                    <a:r>
                      <a:rPr lang="en-US"/>
                      <a:t>; 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5C255E63-6E00-4808-BFB9-223A7F951908}" type="VALUE">
                      <a:rPr lang="en-US"/>
                      <a:pPr/>
                      <a:t>[WARTOŚĆ]</a:t>
                    </a:fld>
                    <a:r>
                      <a:rPr lang="en-US"/>
                      <a:t>; 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EF54B8C2-E94A-4A00-993B-542B00924D12}" type="VALUE">
                      <a:rPr lang="en-US"/>
                      <a:pPr/>
                      <a:t>[WARTOŚĆ]</a:t>
                    </a:fld>
                    <a:r>
                      <a:rPr lang="en-US"/>
                      <a:t>; 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9B6E6FAF-043F-4ACD-8CE8-83F1A7B0838A}" type="VALUE">
                      <a:rPr lang="en-US"/>
                      <a:pPr/>
                      <a:t>[WARTOŚĆ]</a:t>
                    </a:fld>
                    <a:r>
                      <a:rPr lang="en-US"/>
                      <a:t>; 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DA5082BE-4151-4878-BF2C-4894B80F1714}" type="VALUE">
                      <a:rPr lang="en-US"/>
                      <a:pPr/>
                      <a:t>[WARTOŚĆ]</a:t>
                    </a:fld>
                    <a:r>
                      <a:rPr lang="en-US"/>
                      <a:t>; 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8BD220B7-AFF4-4CC4-B852-538456CB66E5}" type="VALUE">
                      <a:rPr lang="en-US"/>
                      <a:pPr/>
                      <a:t>[WARTOŚĆ]</a:t>
                    </a:fld>
                    <a:r>
                      <a:rPr lang="en-US"/>
                      <a:t>; 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 b="1" baseline="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'wiek inicjacji'!$N$30:$N$37</c:f>
              <c:strCache>
                <c:ptCount val="8"/>
                <c:pt idx="0">
                  <c:v>Kawa</c:v>
                </c:pt>
                <c:pt idx="1">
                  <c:v>Napoje energetyzujące</c:v>
                </c:pt>
                <c:pt idx="2">
                  <c:v>Alkohol</c:v>
                </c:pt>
                <c:pt idx="3">
                  <c:v>Papierosy</c:v>
                </c:pt>
                <c:pt idx="4">
                  <c:v>Marihuana/haszysz</c:v>
                </c:pt>
                <c:pt idx="5">
                  <c:v>Amfetamina</c:v>
                </c:pt>
                <c:pt idx="6">
                  <c:v>Dopalacze</c:v>
                </c:pt>
                <c:pt idx="7">
                  <c:v>Leki</c:v>
                </c:pt>
              </c:strCache>
            </c:strRef>
          </c:cat>
          <c:val>
            <c:numRef>
              <c:f>'wiek inicjacji'!$O$30:$O$37</c:f>
              <c:numCache>
                <c:formatCode>0.0%</c:formatCode>
                <c:ptCount val="8"/>
                <c:pt idx="0">
                  <c:v>3.5874439461883408E-2</c:v>
                </c:pt>
                <c:pt idx="1">
                  <c:v>8.9686098654708519E-3</c:v>
                </c:pt>
                <c:pt idx="2">
                  <c:v>3.1390134529147982E-2</c:v>
                </c:pt>
                <c:pt idx="3">
                  <c:v>8.9686098654708519E-3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1"/>
          <c:order val="1"/>
          <c:tx>
            <c:strRef>
              <c:f>'wiek inicjacji'!$P$29</c:f>
              <c:strCache>
                <c:ptCount val="1"/>
                <c:pt idx="0">
                  <c:v>Między 7 a 11 r.ż.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5E9186AB-8914-41FD-B794-DC44B07D00A1}" type="VALUE">
                      <a:rPr lang="en-US"/>
                      <a:pPr/>
                      <a:t>[WARTOŚĆ]</a:t>
                    </a:fld>
                    <a:r>
                      <a:rPr lang="en-US"/>
                      <a:t>; 33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12FFD736-1EA0-49E2-A491-70F7F59C4DE5}" type="VALUE">
                      <a:rPr lang="en-US"/>
                      <a:pPr/>
                      <a:t>[WARTOŚĆ]</a:t>
                    </a:fld>
                    <a:r>
                      <a:rPr lang="en-US"/>
                      <a:t>; 29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08D9245F-950A-40E8-A05F-FE5E97846EB6}" type="VALUE">
                      <a:rPr lang="en-US"/>
                      <a:pPr/>
                      <a:t>[WARTOŚĆ]</a:t>
                    </a:fld>
                    <a:r>
                      <a:rPr lang="en-US"/>
                      <a:t>; 10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9077CF69-5687-4EBA-8D0D-D4299B86AF26}" type="VALUE">
                      <a:rPr lang="en-US"/>
                      <a:pPr/>
                      <a:t>[WARTOŚĆ]</a:t>
                    </a:fld>
                    <a:r>
                      <a:rPr lang="en-US"/>
                      <a:t>; 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0CD4CAB1-7572-4C30-A55C-641DB047FFAF}" type="VALUE">
                      <a:rPr lang="en-US"/>
                      <a:pPr/>
                      <a:t>[WARTOŚĆ]</a:t>
                    </a:fld>
                    <a:r>
                      <a:rPr lang="en-US"/>
                      <a:t>; 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85E1D2AB-98B2-4D5A-BDA3-A7F57E015E66}" type="VALUE">
                      <a:rPr lang="en-US"/>
                      <a:pPr/>
                      <a:t>[WARTOŚĆ]</a:t>
                    </a:fld>
                    <a:r>
                      <a:rPr lang="en-US"/>
                      <a:t>; 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35290C75-D2C2-4842-BB3A-2E7429A1511E}" type="VALUE">
                      <a:rPr lang="en-US"/>
                      <a:pPr/>
                      <a:t>[WARTOŚĆ]</a:t>
                    </a:fld>
                    <a:r>
                      <a:rPr lang="en-US"/>
                      <a:t>; 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89E00F28-4EB0-43BE-85C3-82E3A59E682D}" type="VALUE">
                      <a:rPr lang="en-US"/>
                      <a:pPr/>
                      <a:t>[WARTOŚĆ]</a:t>
                    </a:fld>
                    <a:r>
                      <a:rPr lang="en-US"/>
                      <a:t>; 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 b="1" baseline="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'wiek inicjacji'!$N$30:$N$37</c:f>
              <c:strCache>
                <c:ptCount val="8"/>
                <c:pt idx="0">
                  <c:v>Kawa</c:v>
                </c:pt>
                <c:pt idx="1">
                  <c:v>Napoje energetyzujące</c:v>
                </c:pt>
                <c:pt idx="2">
                  <c:v>Alkohol</c:v>
                </c:pt>
                <c:pt idx="3">
                  <c:v>Papierosy</c:v>
                </c:pt>
                <c:pt idx="4">
                  <c:v>Marihuana/haszysz</c:v>
                </c:pt>
                <c:pt idx="5">
                  <c:v>Amfetamina</c:v>
                </c:pt>
                <c:pt idx="6">
                  <c:v>Dopalacze</c:v>
                </c:pt>
                <c:pt idx="7">
                  <c:v>Leki</c:v>
                </c:pt>
              </c:strCache>
            </c:strRef>
          </c:cat>
          <c:val>
            <c:numRef>
              <c:f>'wiek inicjacji'!$P$30:$P$37</c:f>
              <c:numCache>
                <c:formatCode>0.0%</c:formatCode>
                <c:ptCount val="8"/>
                <c:pt idx="0">
                  <c:v>0.14798206278026907</c:v>
                </c:pt>
                <c:pt idx="1">
                  <c:v>0.13004484304932734</c:v>
                </c:pt>
                <c:pt idx="2">
                  <c:v>4.4843049327354258E-2</c:v>
                </c:pt>
                <c:pt idx="3">
                  <c:v>1.7937219730941704E-2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2"/>
          <c:order val="2"/>
          <c:tx>
            <c:strRef>
              <c:f>'wiek inicjacji'!$Q$29</c:f>
              <c:strCache>
                <c:ptCount val="1"/>
                <c:pt idx="0">
                  <c:v>Powyżej 12 r.ż.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7.0472163495419312E-3"/>
                </c:manualLayout>
              </c:layout>
              <c:tx>
                <c:rich>
                  <a:bodyPr/>
                  <a:lstStyle/>
                  <a:p>
                    <a:fld id="{D19F2BB8-5F7D-4A74-A5DC-DD1FCBE0C150}" type="VALUE">
                      <a:rPr lang="en-US"/>
                      <a:pPr/>
                      <a:t>[WARTOŚĆ]</a:t>
                    </a:fld>
                    <a:r>
                      <a:rPr lang="en-US"/>
                      <a:t>; 14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4.130476861000065E-17"/>
                  <c:y val="-7.0472163495420171E-3"/>
                </c:manualLayout>
              </c:layout>
              <c:tx>
                <c:rich>
                  <a:bodyPr/>
                  <a:lstStyle/>
                  <a:p>
                    <a:fld id="{794FB2F9-48F2-44F1-B33C-F5FEE7597555}" type="VALUE">
                      <a:rPr lang="en-US"/>
                      <a:pPr/>
                      <a:t>[WARTOŚĆ]</a:t>
                    </a:fld>
                    <a:r>
                      <a:rPr lang="en-US"/>
                      <a:t>; 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2.2530134054297209E-3"/>
                  <c:y val="-4.69814423302804E-3"/>
                </c:manualLayout>
              </c:layout>
              <c:tx>
                <c:rich>
                  <a:bodyPr/>
                  <a:lstStyle/>
                  <a:p>
                    <a:fld id="{12E590E2-D112-443B-8925-2D43EDF01A8F}" type="VALUE">
                      <a:rPr lang="en-US"/>
                      <a:pPr/>
                      <a:t>[WARTOŚĆ]</a:t>
                    </a:fld>
                    <a:r>
                      <a:rPr lang="en-US"/>
                      <a:t>; 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EFCC8925-27F9-42EA-A385-CED5BA401C28}" type="VALUE">
                      <a:rPr lang="en-US"/>
                      <a:pPr/>
                      <a:t>[WARTOŚĆ]</a:t>
                    </a:fld>
                    <a:r>
                      <a:rPr lang="en-US"/>
                      <a:t>; 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B663D751-A53C-4225-8817-9773A1233BF6}" type="VALUE">
                      <a:rPr lang="en-US"/>
                      <a:pPr/>
                      <a:t>[WARTOŚĆ]</a:t>
                    </a:fld>
                    <a:r>
                      <a:rPr lang="en-US"/>
                      <a:t>; 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93726102-313A-4E99-9A45-3A4192F12007}" type="VALUE">
                      <a:rPr lang="en-US"/>
                      <a:pPr/>
                      <a:t>[WARTOŚĆ]</a:t>
                    </a:fld>
                    <a:r>
                      <a:rPr lang="en-US"/>
                      <a:t>; 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1B99AD49-DF27-43F3-8071-6AC46CA61CDD}" type="VALUE">
                      <a:rPr lang="en-US"/>
                      <a:pPr/>
                      <a:t>[WARTOŚĆ]</a:t>
                    </a:fld>
                    <a:r>
                      <a:rPr lang="en-US"/>
                      <a:t>; 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7D1BDA96-3DE8-496A-A695-519B569BE582}" type="VALUE">
                      <a:rPr lang="en-US"/>
                      <a:pPr/>
                      <a:t>[WARTOŚĆ]</a:t>
                    </a:fld>
                    <a:r>
                      <a:rPr lang="en-US"/>
                      <a:t>; 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 b="1" baseline="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'wiek inicjacji'!$N$30:$N$37</c:f>
              <c:strCache>
                <c:ptCount val="8"/>
                <c:pt idx="0">
                  <c:v>Kawa</c:v>
                </c:pt>
                <c:pt idx="1">
                  <c:v>Napoje energetyzujące</c:v>
                </c:pt>
                <c:pt idx="2">
                  <c:v>Alkohol</c:v>
                </c:pt>
                <c:pt idx="3">
                  <c:v>Papierosy</c:v>
                </c:pt>
                <c:pt idx="4">
                  <c:v>Marihuana/haszysz</c:v>
                </c:pt>
                <c:pt idx="5">
                  <c:v>Amfetamina</c:v>
                </c:pt>
                <c:pt idx="6">
                  <c:v>Dopalacze</c:v>
                </c:pt>
                <c:pt idx="7">
                  <c:v>Leki</c:v>
                </c:pt>
              </c:strCache>
            </c:strRef>
          </c:cat>
          <c:val>
            <c:numRef>
              <c:f>'wiek inicjacji'!$Q$30:$Q$37</c:f>
              <c:numCache>
                <c:formatCode>0.0%</c:formatCode>
                <c:ptCount val="8"/>
                <c:pt idx="0">
                  <c:v>6.2780269058295965E-2</c:v>
                </c:pt>
                <c:pt idx="1">
                  <c:v>3.5874439461883408E-2</c:v>
                </c:pt>
                <c:pt idx="2">
                  <c:v>1.7937219730941704E-2</c:v>
                </c:pt>
                <c:pt idx="3">
                  <c:v>2.2421524663677129E-2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3"/>
          <c:order val="3"/>
          <c:tx>
            <c:strRef>
              <c:f>'wiek inicjacji'!$R$29</c:f>
              <c:strCache>
                <c:ptCount val="1"/>
                <c:pt idx="0">
                  <c:v>Nie pamiętam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4.6981442330279542E-3"/>
                </c:manualLayout>
              </c:layout>
              <c:tx>
                <c:rich>
                  <a:bodyPr/>
                  <a:lstStyle/>
                  <a:p>
                    <a:fld id="{40743F60-053D-4B66-A9FE-09A5A38F0F09}" type="VALUE">
                      <a:rPr lang="en-US"/>
                      <a:pPr/>
                      <a:t>[WARTOŚĆ]</a:t>
                    </a:fld>
                    <a:r>
                      <a:rPr lang="en-US"/>
                      <a:t>; 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2.2530134054297621E-3"/>
                  <c:y val="-7.0472163495419312E-3"/>
                </c:manualLayout>
              </c:layout>
              <c:tx>
                <c:rich>
                  <a:bodyPr/>
                  <a:lstStyle/>
                  <a:p>
                    <a:fld id="{B13724B5-5C86-4304-A68A-F8C218091A20}" type="VALUE">
                      <a:rPr lang="en-US"/>
                      <a:pPr/>
                      <a:t>[WARTOŚĆ]</a:t>
                    </a:fld>
                    <a:r>
                      <a:rPr lang="en-US"/>
                      <a:t>; 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"/>
                  <c:y val="-7.0472163495420171E-3"/>
                </c:manualLayout>
              </c:layout>
              <c:tx>
                <c:rich>
                  <a:bodyPr/>
                  <a:lstStyle/>
                  <a:p>
                    <a:fld id="{327F8C17-ACC1-4557-8A6F-62F0BFA55BCB}" type="VALUE">
                      <a:rPr lang="en-US"/>
                      <a:pPr/>
                      <a:t>[WARTOŚĆ]</a:t>
                    </a:fld>
                    <a:r>
                      <a:rPr lang="en-US"/>
                      <a:t>; 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0"/>
                  <c:y val="-2.3490721165139771E-3"/>
                </c:manualLayout>
              </c:layout>
              <c:tx>
                <c:rich>
                  <a:bodyPr/>
                  <a:lstStyle/>
                  <a:p>
                    <a:fld id="{794EBD25-E91B-461C-A92A-AD2338386BA2}" type="VALUE">
                      <a:rPr lang="en-US"/>
                      <a:pPr/>
                      <a:t>[WARTOŚĆ]</a:t>
                    </a:fld>
                    <a:r>
                      <a:rPr lang="en-US"/>
                      <a:t>; 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DC8AF3A3-D9AA-467F-A807-388BD3B9F8EE}" type="VALUE">
                      <a:rPr lang="en-US"/>
                      <a:pPr/>
                      <a:t>[WARTOŚĆ]</a:t>
                    </a:fld>
                    <a:r>
                      <a:rPr lang="en-US"/>
                      <a:t>; 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0CA4F950-1A8A-4ACD-8B75-9221B292A4A2}" type="VALUE">
                      <a:rPr lang="en-US"/>
                      <a:pPr/>
                      <a:t>[WARTOŚĆ]</a:t>
                    </a:fld>
                    <a:r>
                      <a:rPr lang="en-US"/>
                      <a:t>; 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3BBCA80E-2E84-49AA-8B3B-46A63CF467B9}" type="VALUE">
                      <a:rPr lang="en-US"/>
                      <a:pPr/>
                      <a:t>[WARTOŚĆ]</a:t>
                    </a:fld>
                    <a:r>
                      <a:rPr lang="en-US"/>
                      <a:t>; 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B0693C2A-A1C1-4F54-8F49-07700806DB44}" type="VALUE">
                      <a:rPr lang="en-US"/>
                      <a:pPr/>
                      <a:t>[WARTOŚĆ]</a:t>
                    </a:fld>
                    <a:r>
                      <a:rPr lang="en-US"/>
                      <a:t>; 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 b="1" baseline="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'wiek inicjacji'!$N$30:$N$37</c:f>
              <c:strCache>
                <c:ptCount val="8"/>
                <c:pt idx="0">
                  <c:v>Kawa</c:v>
                </c:pt>
                <c:pt idx="1">
                  <c:v>Napoje energetyzujące</c:v>
                </c:pt>
                <c:pt idx="2">
                  <c:v>Alkohol</c:v>
                </c:pt>
                <c:pt idx="3">
                  <c:v>Papierosy</c:v>
                </c:pt>
                <c:pt idx="4">
                  <c:v>Marihuana/haszysz</c:v>
                </c:pt>
                <c:pt idx="5">
                  <c:v>Amfetamina</c:v>
                </c:pt>
                <c:pt idx="6">
                  <c:v>Dopalacze</c:v>
                </c:pt>
                <c:pt idx="7">
                  <c:v>Leki</c:v>
                </c:pt>
              </c:strCache>
            </c:strRef>
          </c:cat>
          <c:val>
            <c:numRef>
              <c:f>'wiek inicjacji'!$R$30:$R$37</c:f>
              <c:numCache>
                <c:formatCode>0.0%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0347136"/>
        <c:axId val="34499968"/>
        <c:axId val="0"/>
      </c:bar3DChart>
      <c:catAx>
        <c:axId val="403471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34499968"/>
        <c:crosses val="autoZero"/>
        <c:auto val="1"/>
        <c:lblAlgn val="ctr"/>
        <c:lblOffset val="100"/>
        <c:noMultiLvlLbl val="0"/>
      </c:catAx>
      <c:valAx>
        <c:axId val="34499968"/>
        <c:scaling>
          <c:orientation val="minMax"/>
        </c:scaling>
        <c:delete val="0"/>
        <c:axPos val="b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300" b="1" baseline="0"/>
            </a:pPr>
            <a:endParaRPr lang="pl-PL"/>
          </a:p>
        </c:txPr>
        <c:crossAx val="403471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59325787401575"/>
          <c:y val="0.42092621755613879"/>
          <c:w val="0.12781742125984252"/>
          <c:h val="0.15814756488772236"/>
        </c:manualLayout>
      </c:layout>
      <c:overlay val="0"/>
      <c:txPr>
        <a:bodyPr/>
        <a:lstStyle/>
        <a:p>
          <a:pPr>
            <a:defRPr sz="1400" b="1" baseline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accent4">
        <a:lumMod val="20000"/>
        <a:lumOff val="80000"/>
      </a:schemeClr>
    </a:solidFill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aseline="0"/>
            </a:pPr>
            <a:r>
              <a:rPr lang="pl-PL" sz="22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Ile miałeś lat, gdy po raz pierwszy spróbowałeś danej substancji psychoaktywnej?</a:t>
            </a:r>
          </a:p>
          <a:p>
            <a:pPr>
              <a:defRPr sz="2400" baseline="0"/>
            </a:pPr>
            <a:r>
              <a:rPr lang="pl-PL" sz="22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chłopcy - szkoła podstawowa</a:t>
            </a:r>
          </a:p>
        </c:rich>
      </c:tx>
      <c:layout>
        <c:manualLayout>
          <c:xMode val="edge"/>
          <c:yMode val="edge"/>
          <c:x val="0.18496874999999999"/>
          <c:y val="0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581766732283465"/>
          <c:y val="0.13886672499270922"/>
          <c:w val="0.73463451443569538"/>
          <c:h val="0.80977209098862646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'wiek inicjacji'!$O$15</c:f>
              <c:strCache>
                <c:ptCount val="1"/>
                <c:pt idx="0">
                  <c:v>Poniżej 7 r.ż.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717F2CB8-C3AF-49AB-9444-F963E6472EAC}" type="VALUE">
                      <a:rPr lang="en-US"/>
                      <a:pPr/>
                      <a:t>[WARTOŚĆ]</a:t>
                    </a:fld>
                    <a:r>
                      <a:rPr lang="en-US"/>
                      <a:t>; 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6F726A41-2780-467C-92FC-6E94D7E5358F}" type="VALUE">
                      <a:rPr lang="en-US"/>
                      <a:pPr/>
                      <a:t>[WARTOŚĆ]</a:t>
                    </a:fld>
                    <a:r>
                      <a:rPr lang="en-US"/>
                      <a:t>; 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BE4B8441-C5A5-4EB1-8E99-4CF0EE0B00AC}" type="VALUE">
                      <a:rPr lang="en-US"/>
                      <a:pPr/>
                      <a:t>[WARTOŚĆ]</a:t>
                    </a:fld>
                    <a:r>
                      <a:rPr lang="en-US"/>
                      <a:t>; 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E2FC3A77-C214-46B9-A7E3-16531576C0EE}" type="VALUE">
                      <a:rPr lang="en-US"/>
                      <a:pPr/>
                      <a:t>[WARTOŚĆ]</a:t>
                    </a:fld>
                    <a:r>
                      <a:rPr lang="en-US"/>
                      <a:t>; 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F9382AC2-1C3E-4149-89A8-3826484CCB20}" type="VALUE">
                      <a:rPr lang="en-US"/>
                      <a:pPr/>
                      <a:t>[WARTOŚĆ]</a:t>
                    </a:fld>
                    <a:r>
                      <a:rPr lang="en-US"/>
                      <a:t>; 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56893517-0172-49EA-AD83-476805AF0C1A}" type="VALUE">
                      <a:rPr lang="en-US"/>
                      <a:pPr/>
                      <a:t>[WARTOŚĆ]</a:t>
                    </a:fld>
                    <a:r>
                      <a:rPr lang="en-US"/>
                      <a:t>; 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43D59611-5995-4C2F-9B12-AB616095FCCD}" type="VALUE">
                      <a:rPr lang="en-US"/>
                      <a:pPr/>
                      <a:t>[WARTOŚĆ]</a:t>
                    </a:fld>
                    <a:r>
                      <a:rPr lang="en-US"/>
                      <a:t>; 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26FD565C-9AC7-4786-8ACE-92461DD9EDDD}" type="VALUE">
                      <a:rPr lang="en-US"/>
                      <a:pPr/>
                      <a:t>[WARTOŚĆ]</a:t>
                    </a:fld>
                    <a:r>
                      <a:rPr lang="en-US"/>
                      <a:t>; 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 b="1" baseline="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'wiek inicjacji'!$N$16:$N$23</c:f>
              <c:strCache>
                <c:ptCount val="8"/>
                <c:pt idx="0">
                  <c:v>Kawa</c:v>
                </c:pt>
                <c:pt idx="1">
                  <c:v>Napoje energetyzujące</c:v>
                </c:pt>
                <c:pt idx="2">
                  <c:v>Alkohol</c:v>
                </c:pt>
                <c:pt idx="3">
                  <c:v>Papierosy</c:v>
                </c:pt>
                <c:pt idx="4">
                  <c:v>Marihuana/haszysz</c:v>
                </c:pt>
                <c:pt idx="5">
                  <c:v>Amfetamina</c:v>
                </c:pt>
                <c:pt idx="6">
                  <c:v>Dopalacze</c:v>
                </c:pt>
                <c:pt idx="7">
                  <c:v>Leki</c:v>
                </c:pt>
              </c:strCache>
            </c:strRef>
          </c:cat>
          <c:val>
            <c:numRef>
              <c:f>'wiek inicjacji'!$O$16:$O$23</c:f>
              <c:numCache>
                <c:formatCode>0.0%</c:formatCode>
                <c:ptCount val="8"/>
                <c:pt idx="0">
                  <c:v>1.5444015444015444E-2</c:v>
                </c:pt>
                <c:pt idx="1">
                  <c:v>7.7220077220077222E-3</c:v>
                </c:pt>
                <c:pt idx="2">
                  <c:v>1.1583011583011582E-2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1"/>
          <c:order val="1"/>
          <c:tx>
            <c:strRef>
              <c:f>'wiek inicjacji'!$P$15</c:f>
              <c:strCache>
                <c:ptCount val="1"/>
                <c:pt idx="0">
                  <c:v>Między 7 a 11 r.ż.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A0D4E9A2-4809-4510-AEA7-415E8AF59A34}" type="VALUE">
                      <a:rPr lang="en-US"/>
                      <a:pPr/>
                      <a:t>[WARTOŚĆ]</a:t>
                    </a:fld>
                    <a:r>
                      <a:rPr lang="en-US"/>
                      <a:t>; 33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889AE0D6-19FB-4C04-89EB-6A27280CF078}" type="VALUE">
                      <a:rPr lang="en-US"/>
                      <a:pPr/>
                      <a:t>[WARTOŚĆ]</a:t>
                    </a:fld>
                    <a:r>
                      <a:rPr lang="en-US"/>
                      <a:t>; 37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419A3310-E801-4476-B957-E46F13EACA22}" type="VALUE">
                      <a:rPr lang="en-US"/>
                      <a:pPr/>
                      <a:t>[WARTOŚĆ]</a:t>
                    </a:fld>
                    <a:r>
                      <a:rPr lang="en-US"/>
                      <a:t>; 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97F467B1-22D2-40F0-A16D-00EA21A1C661}" type="VALUE">
                      <a:rPr lang="en-US"/>
                      <a:pPr/>
                      <a:t>[WARTOŚĆ]</a:t>
                    </a:fld>
                    <a:r>
                      <a:rPr lang="en-US"/>
                      <a:t>; 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047E98CD-65BC-41A6-B1E8-4CB671AB983A}" type="VALUE">
                      <a:rPr lang="en-US"/>
                      <a:pPr/>
                      <a:t>[WARTOŚĆ]</a:t>
                    </a:fld>
                    <a:r>
                      <a:rPr lang="en-US"/>
                      <a:t>; 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278E4AD5-3D7C-49E8-B558-95F825FBE1E7}" type="VALUE">
                      <a:rPr lang="en-US"/>
                      <a:pPr/>
                      <a:t>[WARTOŚĆ]</a:t>
                    </a:fld>
                    <a:r>
                      <a:rPr lang="en-US"/>
                      <a:t>; 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376ED99C-C4A0-4132-8369-82869511E71C}" type="VALUE">
                      <a:rPr lang="en-US"/>
                      <a:pPr/>
                      <a:t>[WARTOŚĆ]</a:t>
                    </a:fld>
                    <a:r>
                      <a:rPr lang="en-US"/>
                      <a:t>; 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E4786E52-22B9-4752-8516-A5C482B91DDA}" type="VALUE">
                      <a:rPr lang="en-US"/>
                      <a:pPr/>
                      <a:t>[WARTOŚĆ]</a:t>
                    </a:fld>
                    <a:r>
                      <a:rPr lang="en-US"/>
                      <a:t>; 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 b="1" baseline="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'wiek inicjacji'!$N$16:$N$23</c:f>
              <c:strCache>
                <c:ptCount val="8"/>
                <c:pt idx="0">
                  <c:v>Kawa</c:v>
                </c:pt>
                <c:pt idx="1">
                  <c:v>Napoje energetyzujące</c:v>
                </c:pt>
                <c:pt idx="2">
                  <c:v>Alkohol</c:v>
                </c:pt>
                <c:pt idx="3">
                  <c:v>Papierosy</c:v>
                </c:pt>
                <c:pt idx="4">
                  <c:v>Marihuana/haszysz</c:v>
                </c:pt>
                <c:pt idx="5">
                  <c:v>Amfetamina</c:v>
                </c:pt>
                <c:pt idx="6">
                  <c:v>Dopalacze</c:v>
                </c:pt>
                <c:pt idx="7">
                  <c:v>Leki</c:v>
                </c:pt>
              </c:strCache>
            </c:strRef>
          </c:cat>
          <c:val>
            <c:numRef>
              <c:f>'wiek inicjacji'!$P$16:$P$23</c:f>
              <c:numCache>
                <c:formatCode>0.0%</c:formatCode>
                <c:ptCount val="8"/>
                <c:pt idx="0">
                  <c:v>0.12741312741312741</c:v>
                </c:pt>
                <c:pt idx="1">
                  <c:v>0.14285714285714285</c:v>
                </c:pt>
                <c:pt idx="2">
                  <c:v>3.4749034749034749E-2</c:v>
                </c:pt>
                <c:pt idx="3">
                  <c:v>1.1583011583011582E-2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2"/>
          <c:order val="2"/>
          <c:tx>
            <c:strRef>
              <c:f>'wiek inicjacji'!$Q$15</c:f>
              <c:strCache>
                <c:ptCount val="1"/>
                <c:pt idx="0">
                  <c:v>Powyżej 12 r.ż.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A092AEC5-8E6D-47DF-B1B7-8A4652452D23}" type="VALUE">
                      <a:rPr lang="en-US"/>
                      <a:pPr/>
                      <a:t>[WARTOŚĆ]</a:t>
                    </a:fld>
                    <a:r>
                      <a:rPr lang="en-US"/>
                      <a:t>; 15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CB3FD426-B501-41A2-A6B9-D895FB4C73B6}" type="VALUE">
                      <a:rPr lang="en-US"/>
                      <a:pPr/>
                      <a:t>[WARTOŚĆ]</a:t>
                    </a:fld>
                    <a:r>
                      <a:rPr lang="en-US"/>
                      <a:t>; 15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7A50F12C-84D1-4690-99EC-1D5FD6EE5111}" type="VALUE">
                      <a:rPr lang="en-US"/>
                      <a:pPr/>
                      <a:t>[WARTOŚĆ]</a:t>
                    </a:fld>
                    <a:r>
                      <a:rPr lang="en-US"/>
                      <a:t>; 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D1B62D8C-A0DA-4DD4-86FF-E6E7D0CD3607}" type="VALUE">
                      <a:rPr lang="en-US"/>
                      <a:pPr/>
                      <a:t>[WARTOŚĆ]</a:t>
                    </a:fld>
                    <a:r>
                      <a:rPr lang="en-US"/>
                      <a:t>; 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99F5D9DE-8B0F-4ED3-97ED-7959FD418F42}" type="VALUE">
                      <a:rPr lang="en-US"/>
                      <a:pPr/>
                      <a:t>[WARTOŚĆ]</a:t>
                    </a:fld>
                    <a:r>
                      <a:rPr lang="en-US"/>
                      <a:t>; 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20D3871E-9E62-4773-9D5F-35B2CE756850}" type="VALUE">
                      <a:rPr lang="en-US"/>
                      <a:pPr/>
                      <a:t>[WARTOŚĆ]</a:t>
                    </a:fld>
                    <a:r>
                      <a:rPr lang="en-US"/>
                      <a:t>; 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60977A55-3142-4CA5-A607-9C8A0ACFF12F}" type="VALUE">
                      <a:rPr lang="en-US"/>
                      <a:pPr/>
                      <a:t>[WARTOŚĆ]</a:t>
                    </a:fld>
                    <a:r>
                      <a:rPr lang="en-US"/>
                      <a:t>; 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2A390D35-A57C-4D89-B5DF-34E4C4A7757F}" type="VALUE">
                      <a:rPr lang="en-US"/>
                      <a:pPr/>
                      <a:t>[WARTOŚĆ]</a:t>
                    </a:fld>
                    <a:r>
                      <a:rPr lang="en-US"/>
                      <a:t>; 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 b="1" baseline="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'wiek inicjacji'!$N$16:$N$23</c:f>
              <c:strCache>
                <c:ptCount val="8"/>
                <c:pt idx="0">
                  <c:v>Kawa</c:v>
                </c:pt>
                <c:pt idx="1">
                  <c:v>Napoje energetyzujące</c:v>
                </c:pt>
                <c:pt idx="2">
                  <c:v>Alkohol</c:v>
                </c:pt>
                <c:pt idx="3">
                  <c:v>Papierosy</c:v>
                </c:pt>
                <c:pt idx="4">
                  <c:v>Marihuana/haszysz</c:v>
                </c:pt>
                <c:pt idx="5">
                  <c:v>Amfetamina</c:v>
                </c:pt>
                <c:pt idx="6">
                  <c:v>Dopalacze</c:v>
                </c:pt>
                <c:pt idx="7">
                  <c:v>Leki</c:v>
                </c:pt>
              </c:strCache>
            </c:strRef>
          </c:cat>
          <c:val>
            <c:numRef>
              <c:f>'wiek inicjacji'!$Q$16:$Q$23</c:f>
              <c:numCache>
                <c:formatCode>0.0%</c:formatCode>
                <c:ptCount val="8"/>
                <c:pt idx="0">
                  <c:v>5.7915057915057917E-2</c:v>
                </c:pt>
                <c:pt idx="1">
                  <c:v>5.7915057915057917E-2</c:v>
                </c:pt>
                <c:pt idx="2">
                  <c:v>1.1583011583011582E-2</c:v>
                </c:pt>
                <c:pt idx="3">
                  <c:v>1.5444015444015444E-2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3"/>
          <c:order val="3"/>
          <c:tx>
            <c:strRef>
              <c:f>'wiek inicjacji'!$R$15</c:f>
              <c:strCache>
                <c:ptCount val="1"/>
                <c:pt idx="0">
                  <c:v>Nie pamiętam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D877787E-00FF-43DA-9CDC-A474025F444C}" type="VALUE">
                      <a:rPr lang="en-US"/>
                      <a:pPr/>
                      <a:t>[WARTOŚĆ]</a:t>
                    </a:fld>
                    <a:r>
                      <a:rPr lang="en-US"/>
                      <a:t>; 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2B30CDE2-7A8A-4FCE-9AD1-8602C4F9E17F}" type="VALUE">
                      <a:rPr lang="en-US"/>
                      <a:pPr/>
                      <a:t>[WARTOŚĆ]</a:t>
                    </a:fld>
                    <a:r>
                      <a:rPr lang="en-US"/>
                      <a:t>; 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B50FAFF4-11BB-4E96-B824-92C7B9020F31}" type="VALUE">
                      <a:rPr lang="en-US"/>
                      <a:pPr/>
                      <a:t>[WARTOŚĆ]</a:t>
                    </a:fld>
                    <a:r>
                      <a:rPr lang="en-US"/>
                      <a:t>; 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0C4AF713-4799-4F77-8692-0251DF2BE3F1}" type="VALUE">
                      <a:rPr lang="en-US"/>
                      <a:pPr/>
                      <a:t>[WARTOŚĆ]</a:t>
                    </a:fld>
                    <a:r>
                      <a:rPr lang="en-US"/>
                      <a:t>; 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C6FE4962-7C03-4AC2-94EA-CDAE9ADD2810}" type="VALUE">
                      <a:rPr lang="en-US"/>
                      <a:pPr/>
                      <a:t>[WARTOŚĆ]</a:t>
                    </a:fld>
                    <a:r>
                      <a:rPr lang="en-US"/>
                      <a:t>; 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A0B5BB2F-9A76-4467-8393-81C8D5CB8239}" type="VALUE">
                      <a:rPr lang="en-US"/>
                      <a:pPr/>
                      <a:t>[WARTOŚĆ]</a:t>
                    </a:fld>
                    <a:r>
                      <a:rPr lang="en-US"/>
                      <a:t>; 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9298D36B-1F18-459A-B9F8-B29017919665}" type="VALUE">
                      <a:rPr lang="en-US"/>
                      <a:pPr/>
                      <a:t>[WARTOŚĆ]</a:t>
                    </a:fld>
                    <a:r>
                      <a:rPr lang="en-US"/>
                      <a:t>; 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3B8AC2E9-CEA3-4423-82A1-DDD36058AE9E}" type="VALUE">
                      <a:rPr lang="en-US"/>
                      <a:pPr/>
                      <a:t>[WARTOŚĆ]</a:t>
                    </a:fld>
                    <a:r>
                      <a:rPr lang="en-US"/>
                      <a:t>; 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'wiek inicjacji'!$N$16:$N$23</c:f>
              <c:strCache>
                <c:ptCount val="8"/>
                <c:pt idx="0">
                  <c:v>Kawa</c:v>
                </c:pt>
                <c:pt idx="1">
                  <c:v>Napoje energetyzujące</c:v>
                </c:pt>
                <c:pt idx="2">
                  <c:v>Alkohol</c:v>
                </c:pt>
                <c:pt idx="3">
                  <c:v>Papierosy</c:v>
                </c:pt>
                <c:pt idx="4">
                  <c:v>Marihuana/haszysz</c:v>
                </c:pt>
                <c:pt idx="5">
                  <c:v>Amfetamina</c:v>
                </c:pt>
                <c:pt idx="6">
                  <c:v>Dopalacze</c:v>
                </c:pt>
                <c:pt idx="7">
                  <c:v>Leki</c:v>
                </c:pt>
              </c:strCache>
            </c:strRef>
          </c:cat>
          <c:val>
            <c:numRef>
              <c:f>'wiek inicjacji'!$R$16:$R$23</c:f>
              <c:numCache>
                <c:formatCode>0.0%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0348160"/>
        <c:axId val="34502272"/>
        <c:axId val="0"/>
      </c:bar3DChart>
      <c:catAx>
        <c:axId val="403481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34502272"/>
        <c:crosses val="autoZero"/>
        <c:auto val="1"/>
        <c:lblAlgn val="ctr"/>
        <c:lblOffset val="100"/>
        <c:noMultiLvlLbl val="0"/>
      </c:catAx>
      <c:valAx>
        <c:axId val="34502272"/>
        <c:scaling>
          <c:orientation val="minMax"/>
        </c:scaling>
        <c:delete val="0"/>
        <c:axPos val="b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400" b="1" baseline="0"/>
            </a:pPr>
            <a:endParaRPr lang="pl-PL"/>
          </a:p>
        </c:txPr>
        <c:crossAx val="403481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250976049868766"/>
          <c:y val="0.3562946923301254"/>
          <c:w val="0.13084424212598425"/>
          <c:h val="0.21703995333916593"/>
        </c:manualLayout>
      </c:layout>
      <c:overlay val="0"/>
      <c:txPr>
        <a:bodyPr/>
        <a:lstStyle/>
        <a:p>
          <a:pPr>
            <a:defRPr sz="1400" b="1" baseline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accent4">
        <a:lumMod val="20000"/>
        <a:lumOff val="80000"/>
      </a:schemeClr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aseline="0"/>
            </a:pPr>
            <a:r>
              <a:rPr lang="pl-PL" sz="2400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Granie w gry komputerowe/konsolowe </a:t>
            </a:r>
          </a:p>
          <a:p>
            <a:pPr>
              <a:defRPr sz="2400" baseline="0"/>
            </a:pPr>
            <a:r>
              <a:rPr lang="pl-PL" sz="2400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szkoła podstawowa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5106241797900263"/>
          <c:y val="0.11339268008165646"/>
          <c:w val="0.72854502952755906"/>
          <c:h val="0.8250931758530183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'[tabelki_podstawowa.xlsx] sp cz. 1'!$J$20</c:f>
              <c:strCache>
                <c:ptCount val="1"/>
                <c:pt idx="0">
                  <c:v>Dziewczęta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22627FB7-07D0-44C6-B98C-621C6A63122C}" type="VALUE">
                      <a:rPr lang="en-US"/>
                      <a:pPr/>
                      <a:t>[WARTOŚĆ]</a:t>
                    </a:fld>
                    <a:r>
                      <a:rPr lang="en-US"/>
                      <a:t>; 29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3800B974-FC53-455F-9307-AF44E664FFA3}" type="VALUE">
                      <a:rPr lang="en-US"/>
                      <a:pPr/>
                      <a:t>[WARTOŚĆ]</a:t>
                    </a:fld>
                    <a:r>
                      <a:rPr lang="en-US"/>
                      <a:t>; 41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0A2CCD59-227E-440C-A8B4-5A11CE190C7C}" type="VALUE">
                      <a:rPr lang="en-US"/>
                      <a:pPr/>
                      <a:t>[WARTOŚĆ]</a:t>
                    </a:fld>
                    <a:r>
                      <a:rPr lang="en-US"/>
                      <a:t>; 59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3CC4C273-13E0-458D-A383-238CB8725960}" type="VALUE">
                      <a:rPr lang="en-US"/>
                      <a:pPr/>
                      <a:t>[WARTOŚĆ]</a:t>
                    </a:fld>
                    <a:r>
                      <a:rPr lang="en-US"/>
                      <a:t>; 62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87B22B10-7516-4062-B1B6-F2F28CAEC052}" type="VALUE">
                      <a:rPr lang="en-US"/>
                      <a:pPr/>
                      <a:t>[WARTOŚĆ]</a:t>
                    </a:fld>
                    <a:r>
                      <a:rPr lang="en-US"/>
                      <a:t>; 17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C05674D5-8F93-4072-8DAA-8A77EDAE493F}" type="VALUE">
                      <a:rPr lang="en-US"/>
                      <a:pPr/>
                      <a:t>[WARTOŚĆ]</a:t>
                    </a:fld>
                    <a:r>
                      <a:rPr lang="en-US"/>
                      <a:t>; 11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08E3E678-96FE-4225-A14E-275695855C10}" type="VALUE">
                      <a:rPr lang="en-US"/>
                      <a:pPr/>
                      <a:t>[WARTOŚĆ]</a:t>
                    </a:fld>
                    <a:r>
                      <a:rPr lang="en-US"/>
                      <a:t>; 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16E3B330-9482-4D1E-92DC-C45B5171EB0F}" type="VALUE">
                      <a:rPr lang="en-US"/>
                      <a:pPr/>
                      <a:t>[WARTOŚĆ]</a:t>
                    </a:fld>
                    <a:r>
                      <a:rPr lang="en-US"/>
                      <a:t>; 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baseline="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'[tabelki_podstawowa.xlsx] sp cz. 1'!$I$21:$I$28</c:f>
              <c:strCache>
                <c:ptCount val="8"/>
                <c:pt idx="0">
                  <c:v>Nigdy </c:v>
                </c:pt>
                <c:pt idx="1">
                  <c:v>Kilka razy w roku</c:v>
                </c:pt>
                <c:pt idx="2">
                  <c:v>1-4 razy w miesiącu</c:v>
                </c:pt>
                <c:pt idx="3">
                  <c:v>Kilka razy w tygodniu</c:v>
                </c:pt>
                <c:pt idx="4">
                  <c:v>Codziennie do 2 h</c:v>
                </c:pt>
                <c:pt idx="5">
                  <c:v>Codziennie 2-4 h</c:v>
                </c:pt>
                <c:pt idx="6">
                  <c:v>Codziennie powyżej 4 h</c:v>
                </c:pt>
                <c:pt idx="7">
                  <c:v>Brak odpowiedzi</c:v>
                </c:pt>
              </c:strCache>
            </c:strRef>
          </c:cat>
          <c:val>
            <c:numRef>
              <c:f>'[tabelki_podstawowa.xlsx] sp cz. 1'!$J$21:$J$28</c:f>
              <c:numCache>
                <c:formatCode>0.0%</c:formatCode>
                <c:ptCount val="8"/>
                <c:pt idx="0">
                  <c:v>0.13</c:v>
                </c:pt>
                <c:pt idx="1">
                  <c:v>0.184</c:v>
                </c:pt>
                <c:pt idx="2">
                  <c:v>0.26500000000000001</c:v>
                </c:pt>
                <c:pt idx="3">
                  <c:v>0.27800000000000002</c:v>
                </c:pt>
                <c:pt idx="4">
                  <c:v>7.5999999999999998E-2</c:v>
                </c:pt>
                <c:pt idx="5">
                  <c:v>4.9000000000000002E-2</c:v>
                </c:pt>
                <c:pt idx="6">
                  <c:v>4.0000000000000001E-3</c:v>
                </c:pt>
                <c:pt idx="7">
                  <c:v>1.2999999999999999E-2</c:v>
                </c:pt>
              </c:numCache>
            </c:numRef>
          </c:val>
        </c:ser>
        <c:ser>
          <c:idx val="1"/>
          <c:order val="1"/>
          <c:tx>
            <c:strRef>
              <c:f>'[tabelki_podstawowa.xlsx] sp cz. 1'!$K$20</c:f>
              <c:strCache>
                <c:ptCount val="1"/>
                <c:pt idx="0">
                  <c:v>Chłopcy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B9338BC0-2F86-4357-B750-668C8CDC9A44}" type="VALUE">
                      <a:rPr lang="en-US"/>
                      <a:pPr/>
                      <a:t>[WARTOŚĆ]</a:t>
                    </a:fld>
                    <a:r>
                      <a:rPr lang="en-US"/>
                      <a:t>; 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AFE22BA3-9EBD-473C-A79D-4F6FA5B935DE}" type="VALUE">
                      <a:rPr lang="en-US"/>
                      <a:pPr/>
                      <a:t>[WARTOŚĆ]</a:t>
                    </a:fld>
                    <a:r>
                      <a:rPr lang="en-US"/>
                      <a:t>; 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ABCF6535-7E41-453B-BEEF-E1E12159C4F9}" type="VALUE">
                      <a:rPr lang="en-US"/>
                      <a:pPr/>
                      <a:t>[WARTOŚĆ]</a:t>
                    </a:fld>
                    <a:r>
                      <a:rPr lang="en-US"/>
                      <a:t>; 17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451EFF3B-92BD-4D28-A016-0E0C981410ED}" type="VALUE">
                      <a:rPr lang="en-US"/>
                      <a:pPr/>
                      <a:t>[WARTOŚĆ]</a:t>
                    </a:fld>
                    <a:r>
                      <a:rPr lang="en-US"/>
                      <a:t>; 78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FB9F8009-3FE8-41B5-9A80-B0A017823F22}" type="VALUE">
                      <a:rPr lang="en-US"/>
                      <a:pPr/>
                      <a:t>[WARTOŚĆ]</a:t>
                    </a:fld>
                    <a:r>
                      <a:rPr lang="en-US"/>
                      <a:t>; 64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612A0F1F-714E-4D81-8E53-FB5CFA01A727}" type="VALUE">
                      <a:rPr lang="en-US"/>
                      <a:pPr/>
                      <a:t>[WARTOŚĆ]</a:t>
                    </a:fld>
                    <a:r>
                      <a:rPr lang="en-US"/>
                      <a:t>; 51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8CC7243B-40C3-4DE0-8BE7-9978CBA436BD}" type="VALUE">
                      <a:rPr lang="en-US"/>
                      <a:pPr/>
                      <a:t>[WARTOŚĆ]</a:t>
                    </a:fld>
                    <a:r>
                      <a:rPr lang="en-US"/>
                      <a:t>; 34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45577180-FE50-4935-A237-5A529DF2FCA3}" type="VALUE">
                      <a:rPr lang="en-US"/>
                      <a:pPr/>
                      <a:t>[WARTOŚĆ]</a:t>
                    </a:fld>
                    <a:r>
                      <a:rPr lang="en-US"/>
                      <a:t>; 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baseline="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'[tabelki_podstawowa.xlsx] sp cz. 1'!$I$21:$I$28</c:f>
              <c:strCache>
                <c:ptCount val="8"/>
                <c:pt idx="0">
                  <c:v>Nigdy </c:v>
                </c:pt>
                <c:pt idx="1">
                  <c:v>Kilka razy w roku</c:v>
                </c:pt>
                <c:pt idx="2">
                  <c:v>1-4 razy w miesiącu</c:v>
                </c:pt>
                <c:pt idx="3">
                  <c:v>Kilka razy w tygodniu</c:v>
                </c:pt>
                <c:pt idx="4">
                  <c:v>Codziennie do 2 h</c:v>
                </c:pt>
                <c:pt idx="5">
                  <c:v>Codziennie 2-4 h</c:v>
                </c:pt>
                <c:pt idx="6">
                  <c:v>Codziennie powyżej 4 h</c:v>
                </c:pt>
                <c:pt idx="7">
                  <c:v>Brak odpowiedzi</c:v>
                </c:pt>
              </c:strCache>
            </c:strRef>
          </c:cat>
          <c:val>
            <c:numRef>
              <c:f>'[tabelki_podstawowa.xlsx] sp cz. 1'!$K$21:$K$28</c:f>
              <c:numCache>
                <c:formatCode>0.0%</c:formatCode>
                <c:ptCount val="8"/>
                <c:pt idx="0">
                  <c:v>1.4999999999999999E-2</c:v>
                </c:pt>
                <c:pt idx="1">
                  <c:v>3.5000000000000003E-2</c:v>
                </c:pt>
                <c:pt idx="2">
                  <c:v>6.6000000000000003E-2</c:v>
                </c:pt>
                <c:pt idx="3">
                  <c:v>0.30099999999999999</c:v>
                </c:pt>
                <c:pt idx="4">
                  <c:v>0.247</c:v>
                </c:pt>
                <c:pt idx="5">
                  <c:v>0.19700000000000001</c:v>
                </c:pt>
                <c:pt idx="6">
                  <c:v>0.13100000000000001</c:v>
                </c:pt>
                <c:pt idx="7">
                  <c:v>8.0000000000000002E-3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1567744"/>
        <c:axId val="78699264"/>
      </c:barChart>
      <c:catAx>
        <c:axId val="415677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78699264"/>
        <c:crosses val="autoZero"/>
        <c:auto val="1"/>
        <c:lblAlgn val="ctr"/>
        <c:lblOffset val="100"/>
        <c:noMultiLvlLbl val="0"/>
      </c:catAx>
      <c:valAx>
        <c:axId val="78699264"/>
        <c:scaling>
          <c:orientation val="minMax"/>
        </c:scaling>
        <c:delete val="0"/>
        <c:axPos val="b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600" b="1" baseline="0"/>
            </a:pPr>
            <a:endParaRPr lang="pl-PL"/>
          </a:p>
        </c:txPr>
        <c:crossAx val="41567744"/>
        <c:crosses val="autoZero"/>
        <c:crossBetween val="between"/>
      </c:valAx>
      <c:spPr>
        <a:solidFill>
          <a:schemeClr val="accent4">
            <a:lumMod val="20000"/>
            <a:lumOff val="80000"/>
          </a:schemeClr>
        </a:solidFill>
      </c:spPr>
    </c:plotArea>
    <c:legend>
      <c:legendPos val="r"/>
      <c:legendEntry>
        <c:idx val="0"/>
        <c:txPr>
          <a:bodyPr/>
          <a:lstStyle/>
          <a:p>
            <a:pPr>
              <a:defRPr sz="1600" b="1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</c:legendEntry>
      <c:legendEntry>
        <c:idx val="1"/>
        <c:txPr>
          <a:bodyPr/>
          <a:lstStyle/>
          <a:p>
            <a:pPr>
              <a:defRPr sz="1600" b="1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</c:legendEntry>
      <c:layout>
        <c:manualLayout>
          <c:xMode val="edge"/>
          <c:yMode val="edge"/>
          <c:x val="0.86047350721784777"/>
          <c:y val="0.37333318751822686"/>
          <c:w val="0.13791662405835634"/>
          <c:h val="8.331085686112441E-2"/>
        </c:manualLayout>
      </c:layout>
      <c:overlay val="0"/>
      <c:txPr>
        <a:bodyPr/>
        <a:lstStyle/>
        <a:p>
          <a:pPr>
            <a:defRPr sz="1600" b="1" baseline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accent4">
        <a:lumMod val="20000"/>
        <a:lumOff val="80000"/>
      </a:schemeClr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aseline="0"/>
            </a:pPr>
            <a:r>
              <a:rPr lang="pl-PL" sz="2400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Używanie komputera </a:t>
            </a:r>
          </a:p>
          <a:p>
            <a:pPr>
              <a:defRPr sz="2400" baseline="0"/>
            </a:pPr>
            <a:r>
              <a:rPr lang="pl-PL" sz="2400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szkoła podstawowa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5474794947506565"/>
          <c:y val="0.10388524351122774"/>
          <c:w val="0.70978412073490815"/>
          <c:h val="0.8272789442986293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'[tabelki_podstawowa.xlsx] sp cz. 1'!$J$36</c:f>
              <c:strCache>
                <c:ptCount val="1"/>
                <c:pt idx="0">
                  <c:v>Dziewczęta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3D90CFE0-91BC-4B4E-92F8-2EE2B3C09403}" type="VALUE">
                      <a:rPr lang="en-US"/>
                      <a:pPr/>
                      <a:t>[WARTOŚĆ]</a:t>
                    </a:fld>
                    <a:r>
                      <a:rPr lang="en-US"/>
                      <a:t>; 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B5CB3C4A-F167-46ED-A68C-43B3A9CA0821}" type="VALUE">
                      <a:rPr lang="en-US"/>
                      <a:pPr/>
                      <a:t>[WARTOŚĆ]</a:t>
                    </a:fld>
                    <a:r>
                      <a:rPr lang="en-US"/>
                      <a:t>; 14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EF910077-03DD-448E-872C-F7E39E3F1DB9}" type="VALUE">
                      <a:rPr lang="en-US"/>
                      <a:pPr/>
                      <a:t>[WARTOŚĆ]</a:t>
                    </a:fld>
                    <a:r>
                      <a:rPr lang="en-US"/>
                      <a:t>; 24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51D726EB-9E51-4AEC-AF55-7EDC4E3E1BC2}" type="VALUE">
                      <a:rPr lang="en-US"/>
                      <a:pPr/>
                      <a:t>[WARTOŚĆ]</a:t>
                    </a:fld>
                    <a:r>
                      <a:rPr lang="en-US"/>
                      <a:t>; 96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BBC7A970-F130-4612-9C63-C57CD015A6A7}" type="VALUE">
                      <a:rPr lang="en-US"/>
                      <a:pPr/>
                      <a:t>[WARTOŚĆ]</a:t>
                    </a:fld>
                    <a:r>
                      <a:rPr lang="en-US"/>
                      <a:t>; 44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CD6F8CF8-CC8A-4FAF-B80F-475FF18A6AD4}" type="VALUE">
                      <a:rPr lang="en-US"/>
                      <a:pPr/>
                      <a:t>[WARTOŚĆ]</a:t>
                    </a:fld>
                    <a:r>
                      <a:rPr lang="en-US"/>
                      <a:t>; 27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37790088-1ACD-4F1B-A733-AA2C663900C1}" type="VALUE">
                      <a:rPr lang="en-US"/>
                      <a:pPr/>
                      <a:t>[WARTOŚĆ]</a:t>
                    </a:fld>
                    <a:r>
                      <a:rPr lang="en-US"/>
                      <a:t>; 13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9D158FB2-2EF3-4DCA-B6F6-1E5B3822B280}" type="VALUE">
                      <a:rPr lang="en-US"/>
                      <a:pPr/>
                      <a:t>[WARTOŚĆ]</a:t>
                    </a:fld>
                    <a:r>
                      <a:rPr lang="en-US"/>
                      <a:t>; 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baseline="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'[tabelki_podstawowa.xlsx] sp cz. 1'!$I$37:$I$44</c:f>
              <c:strCache>
                <c:ptCount val="8"/>
                <c:pt idx="0">
                  <c:v>Nigdy </c:v>
                </c:pt>
                <c:pt idx="1">
                  <c:v>Kilka razy w roku</c:v>
                </c:pt>
                <c:pt idx="2">
                  <c:v>1-4 razy w miesiącu</c:v>
                </c:pt>
                <c:pt idx="3">
                  <c:v>Kilka razy w tygodniu</c:v>
                </c:pt>
                <c:pt idx="4">
                  <c:v>Codziennie do 2 h</c:v>
                </c:pt>
                <c:pt idx="5">
                  <c:v>Codziennie 2-4 h</c:v>
                </c:pt>
                <c:pt idx="6">
                  <c:v>Codziennie powyżej 4 h</c:v>
                </c:pt>
                <c:pt idx="7">
                  <c:v>Brak odpowiedzi</c:v>
                </c:pt>
              </c:strCache>
            </c:strRef>
          </c:cat>
          <c:val>
            <c:numRef>
              <c:f>'[tabelki_podstawowa.xlsx] sp cz. 1'!$J$37:$J$44</c:f>
              <c:numCache>
                <c:formatCode>0.0%</c:formatCode>
                <c:ptCount val="8"/>
                <c:pt idx="0">
                  <c:v>8.9999999999999993E-3</c:v>
                </c:pt>
                <c:pt idx="1">
                  <c:v>6.3E-2</c:v>
                </c:pt>
                <c:pt idx="2">
                  <c:v>0.108</c:v>
                </c:pt>
                <c:pt idx="3">
                  <c:v>0.43</c:v>
                </c:pt>
                <c:pt idx="4">
                  <c:v>0.19700000000000001</c:v>
                </c:pt>
                <c:pt idx="5">
                  <c:v>0.121</c:v>
                </c:pt>
                <c:pt idx="6">
                  <c:v>5.8000000000000003E-2</c:v>
                </c:pt>
                <c:pt idx="7">
                  <c:v>1.2999999999999999E-2</c:v>
                </c:pt>
              </c:numCache>
            </c:numRef>
          </c:val>
        </c:ser>
        <c:ser>
          <c:idx val="1"/>
          <c:order val="1"/>
          <c:tx>
            <c:strRef>
              <c:f>'[tabelki_podstawowa.xlsx] sp cz. 1'!$K$36</c:f>
              <c:strCache>
                <c:ptCount val="1"/>
                <c:pt idx="0">
                  <c:v>Chłopcy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322D38DC-258F-4F2F-98F8-FAFD26382912}" type="VALUE">
                      <a:rPr lang="en-US"/>
                      <a:pPr/>
                      <a:t>[WARTOŚĆ]</a:t>
                    </a:fld>
                    <a:r>
                      <a:rPr lang="en-US"/>
                      <a:t>; 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EFF91710-C430-45F9-A255-FDB710743ED7}" type="VALUE">
                      <a:rPr lang="en-US"/>
                      <a:pPr/>
                      <a:t>[WARTOŚĆ]</a:t>
                    </a:fld>
                    <a:r>
                      <a:rPr lang="en-US"/>
                      <a:t>; 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40ADB243-C9FF-4B43-9895-A13656B0880F}" type="VALUE">
                      <a:rPr lang="en-US"/>
                      <a:pPr/>
                      <a:t>[WARTOŚĆ]</a:t>
                    </a:fld>
                    <a:r>
                      <a:rPr lang="en-US"/>
                      <a:t>; 11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AB012884-B2EE-4326-8003-ED2819697C4E}" type="VALUE">
                      <a:rPr lang="en-US"/>
                      <a:pPr/>
                      <a:t>[WARTOŚĆ]</a:t>
                    </a:fld>
                    <a:r>
                      <a:rPr lang="en-US"/>
                      <a:t>; 74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4FB9BE1C-C389-41E9-B56A-0CFB0303B7D1}" type="VALUE">
                      <a:rPr lang="en-US"/>
                      <a:pPr/>
                      <a:t>[WARTOŚĆ]</a:t>
                    </a:fld>
                    <a:r>
                      <a:rPr lang="en-US"/>
                      <a:t>; 64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805C6513-5CB8-4F07-A067-FC417C169A01}" type="VALUE">
                      <a:rPr lang="en-US"/>
                      <a:pPr/>
                      <a:t>[WARTOŚĆ]</a:t>
                    </a:fld>
                    <a:r>
                      <a:rPr lang="en-US"/>
                      <a:t>; 49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51BAC606-F5E1-4A35-920B-42997F9AC999}" type="VALUE">
                      <a:rPr lang="en-US"/>
                      <a:pPr/>
                      <a:t>[WARTOŚĆ]</a:t>
                    </a:fld>
                    <a:r>
                      <a:rPr lang="en-US"/>
                      <a:t>; 49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E47EF856-E48D-4394-8C20-7FAB486124B6}" type="VALUE">
                      <a:rPr lang="en-US"/>
                      <a:pPr/>
                      <a:t>[WARTOŚĆ]</a:t>
                    </a:fld>
                    <a:r>
                      <a:rPr lang="en-US"/>
                      <a:t>; 2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baseline="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'[tabelki_podstawowa.xlsx] sp cz. 1'!$I$37:$I$44</c:f>
              <c:strCache>
                <c:ptCount val="8"/>
                <c:pt idx="0">
                  <c:v>Nigdy </c:v>
                </c:pt>
                <c:pt idx="1">
                  <c:v>Kilka razy w roku</c:v>
                </c:pt>
                <c:pt idx="2">
                  <c:v>1-4 razy w miesiącu</c:v>
                </c:pt>
                <c:pt idx="3">
                  <c:v>Kilka razy w tygodniu</c:v>
                </c:pt>
                <c:pt idx="4">
                  <c:v>Codziennie do 2 h</c:v>
                </c:pt>
                <c:pt idx="5">
                  <c:v>Codziennie 2-4 h</c:v>
                </c:pt>
                <c:pt idx="6">
                  <c:v>Codziennie powyżej 4 h</c:v>
                </c:pt>
                <c:pt idx="7">
                  <c:v>Brak odpowiedzi</c:v>
                </c:pt>
              </c:strCache>
            </c:strRef>
          </c:cat>
          <c:val>
            <c:numRef>
              <c:f>'[tabelki_podstawowa.xlsx] sp cz. 1'!$K$37:$K$44</c:f>
              <c:numCache>
                <c:formatCode>0.0%</c:formatCode>
                <c:ptCount val="8"/>
                <c:pt idx="0">
                  <c:v>1.4999999999999999E-2</c:v>
                </c:pt>
                <c:pt idx="1">
                  <c:v>2.3E-2</c:v>
                </c:pt>
                <c:pt idx="2">
                  <c:v>4.2000000000000003E-2</c:v>
                </c:pt>
                <c:pt idx="3">
                  <c:v>0.28599999999999998</c:v>
                </c:pt>
                <c:pt idx="4">
                  <c:v>0.247</c:v>
                </c:pt>
                <c:pt idx="5">
                  <c:v>0.189</c:v>
                </c:pt>
                <c:pt idx="6">
                  <c:v>0.189</c:v>
                </c:pt>
                <c:pt idx="7">
                  <c:v>8.0000000000000002E-3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1569792"/>
        <c:axId val="93250688"/>
      </c:barChart>
      <c:catAx>
        <c:axId val="4156979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93250688"/>
        <c:crosses val="autoZero"/>
        <c:auto val="1"/>
        <c:lblAlgn val="ctr"/>
        <c:lblOffset val="100"/>
        <c:noMultiLvlLbl val="0"/>
      </c:catAx>
      <c:valAx>
        <c:axId val="93250688"/>
        <c:scaling>
          <c:orientation val="minMax"/>
        </c:scaling>
        <c:delete val="0"/>
        <c:axPos val="b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600" b="1" baseline="0"/>
            </a:pPr>
            <a:endParaRPr lang="pl-PL"/>
          </a:p>
        </c:txPr>
        <c:crossAx val="41569792"/>
        <c:crosses val="autoZero"/>
        <c:crossBetween val="between"/>
      </c:valAx>
      <c:spPr>
        <a:solidFill>
          <a:schemeClr val="accent4">
            <a:lumMod val="20000"/>
            <a:lumOff val="80000"/>
          </a:schemeClr>
        </a:solidFill>
      </c:spPr>
    </c:plotArea>
    <c:legend>
      <c:legendPos val="r"/>
      <c:layout>
        <c:manualLayout>
          <c:xMode val="edge"/>
          <c:yMode val="edge"/>
          <c:x val="0.84798663057742785"/>
          <c:y val="0.41312379702537183"/>
          <c:w val="0.1370268393870121"/>
          <c:h val="7.894903189457339E-2"/>
        </c:manualLayout>
      </c:layout>
      <c:overlay val="0"/>
      <c:txPr>
        <a:bodyPr/>
        <a:lstStyle/>
        <a:p>
          <a:pPr>
            <a:defRPr sz="1600" b="1" baseline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accent4">
        <a:lumMod val="20000"/>
        <a:lumOff val="80000"/>
      </a:schemeClr>
    </a:solidFill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aseline="0"/>
            </a:pPr>
            <a:r>
              <a:rPr lang="pl-PL" sz="2400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Oglądanie telewizji i filmów </a:t>
            </a:r>
          </a:p>
          <a:p>
            <a:pPr>
              <a:defRPr sz="2400" baseline="0"/>
            </a:pPr>
            <a:r>
              <a:rPr lang="pl-PL" sz="2400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szkoła podstawowa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4899745734908137"/>
          <c:y val="0.1050724701079032"/>
          <c:w val="0.7346432086614173"/>
          <c:h val="0.834416302128900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'[tabelki_podstawowa.xlsx] sp cz. 1'!$J$52</c:f>
              <c:strCache>
                <c:ptCount val="1"/>
                <c:pt idx="0">
                  <c:v>Dziewczęta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EE4113EE-5364-46CE-9ACD-5FC59366830B}" type="VALUE">
                      <a:rPr lang="en-US"/>
                      <a:pPr/>
                      <a:t>[WARTOŚĆ]</a:t>
                    </a:fld>
                    <a:r>
                      <a:rPr lang="en-US"/>
                      <a:t>; 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2BC2C3EB-F706-4742-9EE3-21F69B2ABD84}" type="VALUE">
                      <a:rPr lang="en-US"/>
                      <a:pPr/>
                      <a:t>[WARTOŚĆ]</a:t>
                    </a:fld>
                    <a:r>
                      <a:rPr lang="en-US"/>
                      <a:t>; 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6C188DBF-EFCE-4F98-890B-527BDCBD4119}" type="VALUE">
                      <a:rPr lang="en-US"/>
                      <a:pPr/>
                      <a:t>[WARTOŚĆ]</a:t>
                    </a:fld>
                    <a:r>
                      <a:rPr lang="en-US"/>
                      <a:t>; 14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AFCDD096-7DE6-4B91-85AA-00658992894F}" type="VALUE">
                      <a:rPr lang="en-US"/>
                      <a:pPr/>
                      <a:t>[WARTOŚĆ]</a:t>
                    </a:fld>
                    <a:r>
                      <a:rPr lang="en-US"/>
                      <a:t>; 85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D8B11D81-6F4B-447F-A54B-C604F79DEC30}" type="VALUE">
                      <a:rPr lang="en-US"/>
                      <a:pPr/>
                      <a:t>[WARTOŚĆ]</a:t>
                    </a:fld>
                    <a:r>
                      <a:rPr lang="en-US"/>
                      <a:t>; 61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A10587CA-4BEE-4901-8A6E-0AFFBC989DD9}" type="VALUE">
                      <a:rPr lang="en-US"/>
                      <a:pPr/>
                      <a:t>[WARTOŚĆ]</a:t>
                    </a:fld>
                    <a:r>
                      <a:rPr lang="en-US"/>
                      <a:t>; 39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4D5F1B97-04C4-482A-850D-41337FDDE63A}" type="VALUE">
                      <a:rPr lang="en-US"/>
                      <a:pPr/>
                      <a:t>[WARTOŚĆ]</a:t>
                    </a:fld>
                    <a:r>
                      <a:rPr lang="en-US"/>
                      <a:t>; 15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A73C744D-F128-4699-8C69-3099382C1542}" type="VALUE">
                      <a:rPr lang="en-US"/>
                      <a:pPr/>
                      <a:t>[WARTOŚĆ]</a:t>
                    </a:fld>
                    <a:r>
                      <a:rPr lang="en-US"/>
                      <a:t>; 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baseline="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'[tabelki_podstawowa.xlsx] sp cz. 1'!$I$53:$I$60</c:f>
              <c:strCache>
                <c:ptCount val="8"/>
                <c:pt idx="0">
                  <c:v>Nigdy </c:v>
                </c:pt>
                <c:pt idx="1">
                  <c:v>Kilka razy w roku</c:v>
                </c:pt>
                <c:pt idx="2">
                  <c:v>1-4 razy w miesiącu</c:v>
                </c:pt>
                <c:pt idx="3">
                  <c:v>Kilka razy w tygodniu</c:v>
                </c:pt>
                <c:pt idx="4">
                  <c:v>Codziennie do 2 h</c:v>
                </c:pt>
                <c:pt idx="5">
                  <c:v>Codziennie 2-4 h</c:v>
                </c:pt>
                <c:pt idx="6">
                  <c:v>Codziennie powyżej 4 h</c:v>
                </c:pt>
                <c:pt idx="7">
                  <c:v>Brak odpowiedzi</c:v>
                </c:pt>
              </c:strCache>
            </c:strRef>
          </c:cat>
          <c:val>
            <c:numRef>
              <c:f>'[tabelki_podstawowa.xlsx] sp cz. 1'!$J$53:$J$60</c:f>
              <c:numCache>
                <c:formatCode>0.0%</c:formatCode>
                <c:ptCount val="8"/>
                <c:pt idx="0">
                  <c:v>8.9999999999999993E-3</c:v>
                </c:pt>
                <c:pt idx="1">
                  <c:v>1.2999999999999999E-2</c:v>
                </c:pt>
                <c:pt idx="2">
                  <c:v>6.3E-2</c:v>
                </c:pt>
                <c:pt idx="3">
                  <c:v>0.38100000000000001</c:v>
                </c:pt>
                <c:pt idx="4">
                  <c:v>0.27400000000000002</c:v>
                </c:pt>
                <c:pt idx="5">
                  <c:v>0.17499999999999999</c:v>
                </c:pt>
                <c:pt idx="6">
                  <c:v>6.7000000000000004E-2</c:v>
                </c:pt>
                <c:pt idx="7">
                  <c:v>1.7999999999999999E-2</c:v>
                </c:pt>
              </c:numCache>
            </c:numRef>
          </c:val>
        </c:ser>
        <c:ser>
          <c:idx val="1"/>
          <c:order val="1"/>
          <c:tx>
            <c:strRef>
              <c:f>'[tabelki_podstawowa.xlsx] sp cz. 1'!$K$52</c:f>
              <c:strCache>
                <c:ptCount val="1"/>
                <c:pt idx="0">
                  <c:v>Chłopcy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F849CE35-DBA2-4FBA-A6E2-1978C6E26845}" type="VALUE">
                      <a:rPr lang="en-US"/>
                      <a:pPr/>
                      <a:t>[WARTOŚĆ]</a:t>
                    </a:fld>
                    <a:r>
                      <a:rPr lang="en-US"/>
                      <a:t>; 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0570DABA-D418-4415-A1EA-A2F8C0F9B311}" type="VALUE">
                      <a:rPr lang="en-US"/>
                      <a:pPr/>
                      <a:t>[WARTOŚĆ]</a:t>
                    </a:fld>
                    <a:r>
                      <a:rPr lang="en-US"/>
                      <a:t>; 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53DBB574-0E23-46FB-B4E4-E3B9B1C9A5D8}" type="VALUE">
                      <a:rPr lang="en-US"/>
                      <a:pPr/>
                      <a:t>[WARTOŚĆ]</a:t>
                    </a:fld>
                    <a:r>
                      <a:rPr lang="en-US"/>
                      <a:t>; 28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DEF8DBB3-735C-4BC2-BE11-47AD75D7758A}" type="VALUE">
                      <a:rPr lang="en-US"/>
                      <a:pPr/>
                      <a:t>[WARTOŚĆ]</a:t>
                    </a:fld>
                    <a:r>
                      <a:rPr lang="en-US"/>
                      <a:t>; 77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191839BB-97AE-44D3-B2A0-40E46CAA7D73}" type="VALUE">
                      <a:rPr lang="en-US"/>
                      <a:pPr/>
                      <a:t>[WARTOŚĆ]</a:t>
                    </a:fld>
                    <a:r>
                      <a:rPr lang="en-US"/>
                      <a:t>; 74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69B3B7F1-684D-495F-BBE4-3AC40130C229}" type="VALUE">
                      <a:rPr lang="en-US"/>
                      <a:pPr/>
                      <a:t>[WARTOŚĆ]</a:t>
                    </a:fld>
                    <a:r>
                      <a:rPr lang="en-US"/>
                      <a:t>; 44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F87E1A56-B292-42C7-8783-C68136EB5EE7}" type="VALUE">
                      <a:rPr lang="en-US"/>
                      <a:pPr/>
                      <a:t>[WARTOŚĆ]</a:t>
                    </a:fld>
                    <a:r>
                      <a:rPr lang="en-US"/>
                      <a:t>; 23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91FEB810-BCDE-412B-A288-B2C9BC1E9ED0}" type="VALUE">
                      <a:rPr lang="en-US"/>
                      <a:pPr/>
                      <a:t>[WARTOŚĆ]</a:t>
                    </a:fld>
                    <a:r>
                      <a:rPr lang="en-US"/>
                      <a:t>; 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baseline="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'[tabelki_podstawowa.xlsx] sp cz. 1'!$I$53:$I$60</c:f>
              <c:strCache>
                <c:ptCount val="8"/>
                <c:pt idx="0">
                  <c:v>Nigdy </c:v>
                </c:pt>
                <c:pt idx="1">
                  <c:v>Kilka razy w roku</c:v>
                </c:pt>
                <c:pt idx="2">
                  <c:v>1-4 razy w miesiącu</c:v>
                </c:pt>
                <c:pt idx="3">
                  <c:v>Kilka razy w tygodniu</c:v>
                </c:pt>
                <c:pt idx="4">
                  <c:v>Codziennie do 2 h</c:v>
                </c:pt>
                <c:pt idx="5">
                  <c:v>Codziennie 2-4 h</c:v>
                </c:pt>
                <c:pt idx="6">
                  <c:v>Codziennie powyżej 4 h</c:v>
                </c:pt>
                <c:pt idx="7">
                  <c:v>Brak odpowiedzi</c:v>
                </c:pt>
              </c:strCache>
            </c:strRef>
          </c:cat>
          <c:val>
            <c:numRef>
              <c:f>'[tabelki_podstawowa.xlsx] sp cz. 1'!$K$53:$K$60</c:f>
              <c:numCache>
                <c:formatCode>0.0%</c:formatCode>
                <c:ptCount val="8"/>
                <c:pt idx="0">
                  <c:v>2.3E-2</c:v>
                </c:pt>
                <c:pt idx="1">
                  <c:v>2.3E-2</c:v>
                </c:pt>
                <c:pt idx="2">
                  <c:v>0.108</c:v>
                </c:pt>
                <c:pt idx="3">
                  <c:v>0.29699999999999999</c:v>
                </c:pt>
                <c:pt idx="4">
                  <c:v>0.28599999999999998</c:v>
                </c:pt>
                <c:pt idx="5">
                  <c:v>0.17</c:v>
                </c:pt>
                <c:pt idx="6">
                  <c:v>8.8999999999999996E-2</c:v>
                </c:pt>
                <c:pt idx="7">
                  <c:v>4.0000000000000001E-3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0500992"/>
        <c:axId val="93252992"/>
      </c:barChart>
      <c:catAx>
        <c:axId val="10050099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93252992"/>
        <c:crosses val="autoZero"/>
        <c:auto val="1"/>
        <c:lblAlgn val="ctr"/>
        <c:lblOffset val="100"/>
        <c:noMultiLvlLbl val="0"/>
      </c:catAx>
      <c:valAx>
        <c:axId val="93252992"/>
        <c:scaling>
          <c:orientation val="minMax"/>
        </c:scaling>
        <c:delete val="0"/>
        <c:axPos val="b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600" b="1" baseline="0"/>
            </a:pPr>
            <a:endParaRPr lang="pl-PL"/>
          </a:p>
        </c:txPr>
        <c:crossAx val="100500992"/>
        <c:crosses val="autoZero"/>
        <c:crossBetween val="between"/>
      </c:valAx>
      <c:spPr>
        <a:solidFill>
          <a:schemeClr val="accent4">
            <a:lumMod val="20000"/>
            <a:lumOff val="80000"/>
          </a:schemeClr>
        </a:solidFill>
      </c:spPr>
    </c:plotArea>
    <c:legend>
      <c:legendPos val="r"/>
      <c:layout>
        <c:manualLayout>
          <c:xMode val="edge"/>
          <c:yMode val="edge"/>
          <c:x val="0.86064804790026261"/>
          <c:y val="0.39388684747739866"/>
          <c:w val="0.13814087873162195"/>
          <c:h val="8.1952527673171294E-2"/>
        </c:manualLayout>
      </c:layout>
      <c:overlay val="0"/>
      <c:txPr>
        <a:bodyPr/>
        <a:lstStyle/>
        <a:p>
          <a:pPr>
            <a:defRPr sz="1600" b="1" baseline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accent4">
        <a:lumMod val="20000"/>
        <a:lumOff val="80000"/>
      </a:schemeClr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aseline="0"/>
            </a:pPr>
            <a:r>
              <a:rPr lang="pl-PL" sz="2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Spędzanie czasu bez konkretnego zajęcia  szkoła podstawowa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4400951443569554"/>
          <c:y val="0.12491471637718232"/>
          <c:w val="0.73954338910761153"/>
          <c:h val="0.8067780412333102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'[tabelki_podstawowa.xlsx] sp cz. 1'!$J$98</c:f>
              <c:strCache>
                <c:ptCount val="1"/>
                <c:pt idx="0">
                  <c:v>Dziewczęta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accent1">
                  <a:alpha val="99000"/>
                </a:schemeClr>
              </a:solidFill>
            </a:ln>
            <a:scene3d>
              <a:camera prst="orthographicFront"/>
              <a:lightRig rig="threePt" dir="t"/>
            </a:scene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4FA38BC0-DDFB-41A9-92E1-D904DEC4D75F}" type="VALUE">
                      <a:rPr lang="en-US"/>
                      <a:pPr/>
                      <a:t>[WARTOŚĆ]</a:t>
                    </a:fld>
                    <a:r>
                      <a:rPr lang="en-US"/>
                      <a:t>; 35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EE61A379-90A7-4A2B-B066-5AD3C298ACB3}" type="VALUE">
                      <a:rPr lang="en-US"/>
                      <a:pPr/>
                      <a:t>[WARTOŚĆ]</a:t>
                    </a:fld>
                    <a:r>
                      <a:rPr lang="en-US"/>
                      <a:t>; 49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62B22F4E-C114-4BA0-A529-3B631834941C}" type="VALUE">
                      <a:rPr lang="en-US"/>
                      <a:pPr/>
                      <a:t>[WARTOŚĆ]</a:t>
                    </a:fld>
                    <a:r>
                      <a:rPr lang="en-US"/>
                      <a:t>; 32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3B0A3C51-2E15-4650-B54E-C7E8B5E43CD6}" type="VALUE">
                      <a:rPr lang="en-US"/>
                      <a:pPr/>
                      <a:t>[WARTOŚĆ]</a:t>
                    </a:fld>
                    <a:r>
                      <a:rPr lang="en-US"/>
                      <a:t>; 58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A34988F9-83C2-447D-B138-E75BD1012879}" type="VALUE">
                      <a:rPr lang="en-US"/>
                      <a:pPr/>
                      <a:t>[WARTOŚĆ]</a:t>
                    </a:fld>
                    <a:r>
                      <a:rPr lang="en-US"/>
                      <a:t>; 27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7C15AC11-E8A1-4374-9E3B-43DE9037D9E7}" type="VALUE">
                      <a:rPr lang="en-US"/>
                      <a:pPr/>
                      <a:t>[WARTOŚĆ]</a:t>
                    </a:fld>
                    <a:r>
                      <a:rPr lang="en-US"/>
                      <a:t>; 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7A9ED9DE-5316-40A7-9394-F2913C52F01E}" type="VALUE">
                      <a:rPr lang="en-US"/>
                      <a:pPr/>
                      <a:t>[WARTOŚĆ]</a:t>
                    </a:fld>
                    <a:r>
                      <a:rPr lang="en-US"/>
                      <a:t>; 10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5E6F79BB-6286-453F-970B-D8E46CEE9998}" type="VALUE">
                      <a:rPr lang="en-US"/>
                      <a:pPr/>
                      <a:t>[WARTOŚĆ]</a:t>
                    </a:fld>
                    <a:r>
                      <a:rPr lang="en-US"/>
                      <a:t>; 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baseline="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'[tabelki_podstawowa.xlsx] sp cz. 1'!$I$99:$I$106</c:f>
              <c:strCache>
                <c:ptCount val="8"/>
                <c:pt idx="0">
                  <c:v>Nigdy </c:v>
                </c:pt>
                <c:pt idx="1">
                  <c:v>Kilka razy w roku</c:v>
                </c:pt>
                <c:pt idx="2">
                  <c:v>1-4 razy w miesiącu</c:v>
                </c:pt>
                <c:pt idx="3">
                  <c:v>Kilka razy w tygodniu</c:v>
                </c:pt>
                <c:pt idx="4">
                  <c:v>Codziennie do 2 h</c:v>
                </c:pt>
                <c:pt idx="5">
                  <c:v>Codziennie 2-4 h</c:v>
                </c:pt>
                <c:pt idx="6">
                  <c:v>Codziennie powyżej 4 h</c:v>
                </c:pt>
                <c:pt idx="7">
                  <c:v>Brak odpowiedzi</c:v>
                </c:pt>
              </c:strCache>
            </c:strRef>
          </c:cat>
          <c:val>
            <c:numRef>
              <c:f>'[tabelki_podstawowa.xlsx] sp cz. 1'!$J$99:$J$106</c:f>
              <c:numCache>
                <c:formatCode>0.0%</c:formatCode>
                <c:ptCount val="8"/>
                <c:pt idx="0">
                  <c:v>0.157</c:v>
                </c:pt>
                <c:pt idx="1">
                  <c:v>0.22</c:v>
                </c:pt>
                <c:pt idx="2">
                  <c:v>0.14299999999999999</c:v>
                </c:pt>
                <c:pt idx="3">
                  <c:v>0.26</c:v>
                </c:pt>
                <c:pt idx="4">
                  <c:v>0.121</c:v>
                </c:pt>
                <c:pt idx="5">
                  <c:v>0.04</c:v>
                </c:pt>
                <c:pt idx="6">
                  <c:v>4.4999999999999998E-2</c:v>
                </c:pt>
                <c:pt idx="7">
                  <c:v>1.2999999999999999E-2</c:v>
                </c:pt>
              </c:numCache>
            </c:numRef>
          </c:val>
        </c:ser>
        <c:ser>
          <c:idx val="1"/>
          <c:order val="1"/>
          <c:tx>
            <c:strRef>
              <c:f>'[tabelki_podstawowa.xlsx] sp cz. 1'!$K$98</c:f>
              <c:strCache>
                <c:ptCount val="1"/>
                <c:pt idx="0">
                  <c:v>Chłopcy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A2A4BE8B-95AA-44CD-BB87-BCD6709E03E8}" type="VALUE">
                      <a:rPr lang="en-US"/>
                      <a:pPr/>
                      <a:t>[WARTOŚĆ]</a:t>
                    </a:fld>
                    <a:r>
                      <a:rPr lang="en-US"/>
                      <a:t>; 64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6316C840-6812-4596-9DFC-A7CE47AD35CA}" type="VALUE">
                      <a:rPr lang="en-US"/>
                      <a:pPr/>
                      <a:t>[WARTOŚĆ]</a:t>
                    </a:fld>
                    <a:r>
                      <a:rPr lang="en-US"/>
                      <a:t>; 26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E936231C-D42E-41E1-BBF0-0D82CBE21690}" type="VALUE">
                      <a:rPr lang="en-US"/>
                      <a:pPr/>
                      <a:t>[WARTOŚĆ]</a:t>
                    </a:fld>
                    <a:r>
                      <a:rPr lang="en-US"/>
                      <a:t>; 46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DB4EFD8B-EA61-4896-ABDD-05E2D4EAF462}" type="VALUE">
                      <a:rPr lang="en-US"/>
                      <a:pPr/>
                      <a:t>[WARTOŚĆ]</a:t>
                    </a:fld>
                    <a:r>
                      <a:rPr lang="en-US"/>
                      <a:t>; 56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43972DDB-8B0F-4DD3-8C54-7D9739D21426}" type="VALUE">
                      <a:rPr lang="en-US"/>
                      <a:pPr/>
                      <a:t>[WARTOŚĆ]</a:t>
                    </a:fld>
                    <a:r>
                      <a:rPr lang="en-US"/>
                      <a:t>; 38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D16E6C0D-2109-4B41-A605-723B14107132}" type="VALUE">
                      <a:rPr lang="en-US"/>
                      <a:pPr/>
                      <a:t>[WARTOŚĆ]</a:t>
                    </a:fld>
                    <a:r>
                      <a:rPr lang="en-US"/>
                      <a:t>; 12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2CCE87A9-8CFA-4DB7-B3E4-D607313DD497}" type="VALUE">
                      <a:rPr lang="en-US"/>
                      <a:pPr/>
                      <a:t>[WARTOŚĆ]</a:t>
                    </a:fld>
                    <a:r>
                      <a:rPr lang="en-US"/>
                      <a:t>; 11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F83930BD-967B-4C12-9EAB-2A46F370D3AE}" type="VALUE">
                      <a:rPr lang="en-US"/>
                      <a:pPr/>
                      <a:t>[WARTOŚĆ]</a:t>
                    </a:fld>
                    <a:r>
                      <a:rPr lang="en-US"/>
                      <a:t>; 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baseline="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'[tabelki_podstawowa.xlsx] sp cz. 1'!$I$99:$I$106</c:f>
              <c:strCache>
                <c:ptCount val="8"/>
                <c:pt idx="0">
                  <c:v>Nigdy </c:v>
                </c:pt>
                <c:pt idx="1">
                  <c:v>Kilka razy w roku</c:v>
                </c:pt>
                <c:pt idx="2">
                  <c:v>1-4 razy w miesiącu</c:v>
                </c:pt>
                <c:pt idx="3">
                  <c:v>Kilka razy w tygodniu</c:v>
                </c:pt>
                <c:pt idx="4">
                  <c:v>Codziennie do 2 h</c:v>
                </c:pt>
                <c:pt idx="5">
                  <c:v>Codziennie 2-4 h</c:v>
                </c:pt>
                <c:pt idx="6">
                  <c:v>Codziennie powyżej 4 h</c:v>
                </c:pt>
                <c:pt idx="7">
                  <c:v>Brak odpowiedzi</c:v>
                </c:pt>
              </c:strCache>
            </c:strRef>
          </c:cat>
          <c:val>
            <c:numRef>
              <c:f>'[tabelki_podstawowa.xlsx] sp cz. 1'!$K$99:$K$106</c:f>
              <c:numCache>
                <c:formatCode>0.0%</c:formatCode>
                <c:ptCount val="8"/>
                <c:pt idx="0">
                  <c:v>0.247</c:v>
                </c:pt>
                <c:pt idx="1">
                  <c:v>0.1</c:v>
                </c:pt>
                <c:pt idx="2">
                  <c:v>0.17799999999999999</c:v>
                </c:pt>
                <c:pt idx="3">
                  <c:v>0.216</c:v>
                </c:pt>
                <c:pt idx="4">
                  <c:v>0.14699999999999999</c:v>
                </c:pt>
                <c:pt idx="5">
                  <c:v>4.5999999999999999E-2</c:v>
                </c:pt>
                <c:pt idx="6">
                  <c:v>4.2000000000000003E-2</c:v>
                </c:pt>
                <c:pt idx="7">
                  <c:v>2.3E-2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"/>
        <c:axId val="100502528"/>
        <c:axId val="93254720"/>
      </c:barChart>
      <c:catAx>
        <c:axId val="1005025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93254720"/>
        <c:crosses val="autoZero"/>
        <c:auto val="1"/>
        <c:lblAlgn val="ctr"/>
        <c:lblOffset val="100"/>
        <c:noMultiLvlLbl val="0"/>
      </c:catAx>
      <c:valAx>
        <c:axId val="93254720"/>
        <c:scaling>
          <c:orientation val="minMax"/>
        </c:scaling>
        <c:delete val="0"/>
        <c:axPos val="b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600" b="1" baseline="0"/>
            </a:pPr>
            <a:endParaRPr lang="pl-PL"/>
          </a:p>
        </c:txPr>
        <c:crossAx val="100502528"/>
        <c:crosses val="autoZero"/>
        <c:crossBetween val="between"/>
      </c:valAx>
      <c:spPr>
        <a:solidFill>
          <a:schemeClr val="accent4">
            <a:lumMod val="20000"/>
            <a:lumOff val="80000"/>
          </a:schemeClr>
        </a:solidFill>
      </c:spPr>
    </c:plotArea>
    <c:legend>
      <c:legendPos val="r"/>
      <c:layout>
        <c:manualLayout>
          <c:xMode val="edge"/>
          <c:yMode val="edge"/>
          <c:x val="0.8586941167237816"/>
          <c:y val="0.35526120584620169"/>
          <c:w val="0.14112398740855067"/>
          <c:h val="9.2510828784438753E-2"/>
        </c:manualLayout>
      </c:layout>
      <c:overlay val="0"/>
      <c:txPr>
        <a:bodyPr/>
        <a:lstStyle/>
        <a:p>
          <a:pPr>
            <a:defRPr sz="1600" b="1" baseline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accent4">
        <a:lumMod val="20000"/>
        <a:lumOff val="80000"/>
      </a:schemeClr>
    </a:solidFill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Czy kiedykolwiek w życiu używałeś jakiejkolwiek substancji</a:t>
            </a:r>
            <a:r>
              <a:rPr lang="pl-PL" sz="2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psychoaktywnej? </a:t>
            </a:r>
          </a:p>
          <a:p>
            <a:pPr>
              <a:defRPr sz="2400"/>
            </a:pPr>
            <a:r>
              <a:rPr lang="pl-PL" sz="2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szkoła podstawowa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829552779143034"/>
          <c:y val="0.26955185888981409"/>
          <c:w val="0.69901734548204586"/>
          <c:h val="0.65436860499389449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[tabelki_podstawowa.xlsx]Arkusz2!$C$5</c:f>
              <c:strCache>
                <c:ptCount val="1"/>
                <c:pt idx="0">
                  <c:v>Dziewczęta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dLbl>
              <c:idx val="0"/>
              <c:layout>
                <c:manualLayout>
                  <c:x val="2.054442732408834E-2"/>
                  <c:y val="0"/>
                </c:manualLayout>
              </c:layout>
              <c:tx>
                <c:rich>
                  <a:bodyPr/>
                  <a:lstStyle/>
                  <a:p>
                    <a:fld id="{1134FF71-F372-4DD5-91F8-C20B4330D829}" type="VALUE">
                      <a:rPr lang="en-US"/>
                      <a:pPr/>
                      <a:t>[WARTOŚĆ]</a:t>
                    </a:fld>
                    <a:r>
                      <a:rPr lang="en-US"/>
                      <a:t>; 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8.2579881285772642E-3"/>
                  <c:y val="0"/>
                </c:manualLayout>
              </c:layout>
              <c:tx>
                <c:rich>
                  <a:bodyPr/>
                  <a:lstStyle/>
                  <a:p>
                    <a:fld id="{5E99FAA3-EE71-4564-81F8-92D39D9F0244}" type="VALUE">
                      <a:rPr lang="en-US"/>
                      <a:pPr/>
                      <a:t>[WARTOŚĆ]</a:t>
                    </a:fld>
                    <a:r>
                      <a:rPr lang="en-US" dirty="0"/>
                      <a:t>; 123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2.4653312788905934E-2"/>
                  <c:y val="0"/>
                </c:manualLayout>
              </c:layout>
              <c:tx>
                <c:rich>
                  <a:bodyPr/>
                  <a:lstStyle/>
                  <a:p>
                    <a:fld id="{B5B64959-B0CA-4BD9-B3F7-7E644E156D4D}" type="VALUE">
                      <a:rPr lang="en-US"/>
                      <a:pPr/>
                      <a:t>[WARTOŚĆ]</a:t>
                    </a:fld>
                    <a:r>
                      <a:rPr lang="en-US"/>
                      <a:t>; 96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[tabelki_podstawowa.xlsx]Arkusz2!$B$6:$B$8</c:f>
              <c:strCache>
                <c:ptCount val="3"/>
                <c:pt idx="0">
                  <c:v>Brak odpowiedzi</c:v>
                </c:pt>
                <c:pt idx="1">
                  <c:v>Nie - nigdy</c:v>
                </c:pt>
                <c:pt idx="2">
                  <c:v>Tak</c:v>
                </c:pt>
              </c:strCache>
            </c:strRef>
          </c:cat>
          <c:val>
            <c:numRef>
              <c:f>[tabelki_podstawowa.xlsx]Arkusz2!$C$6:$C$8</c:f>
              <c:numCache>
                <c:formatCode>0.0%</c:formatCode>
                <c:ptCount val="3"/>
                <c:pt idx="0">
                  <c:v>1.7937219730941704E-2</c:v>
                </c:pt>
                <c:pt idx="1">
                  <c:v>0.55156950672645744</c:v>
                </c:pt>
                <c:pt idx="2">
                  <c:v>0.43049327354260092</c:v>
                </c:pt>
              </c:numCache>
            </c:numRef>
          </c:val>
        </c:ser>
        <c:ser>
          <c:idx val="1"/>
          <c:order val="1"/>
          <c:tx>
            <c:strRef>
              <c:f>[tabelki_podstawowa.xlsx]Arkusz2!$D$5</c:f>
              <c:strCache>
                <c:ptCount val="1"/>
                <c:pt idx="0">
                  <c:v>Chłopcy</c:v>
                </c:pt>
              </c:strCache>
            </c:strRef>
          </c:tx>
          <c:spPr>
            <a:solidFill>
              <a:srgbClr val="0E5580">
                <a:lumMod val="40000"/>
                <a:lumOff val="60000"/>
              </a:srgbClr>
            </a:solidFill>
          </c:spPr>
          <c:invertIfNegative val="0"/>
          <c:dLbls>
            <c:dLbl>
              <c:idx val="0"/>
              <c:layout>
                <c:manualLayout>
                  <c:x val="1.43810991268618E-2"/>
                  <c:y val="-2.2637238256932655E-3"/>
                </c:manualLayout>
              </c:layout>
              <c:tx>
                <c:rich>
                  <a:bodyPr/>
                  <a:lstStyle/>
                  <a:p>
                    <a:fld id="{31EA4D85-0688-463A-985B-6E67C8FA6C2E}" type="VALUE">
                      <a:rPr lang="en-US"/>
                      <a:pPr/>
                      <a:t>[WARTOŚĆ]</a:t>
                    </a:fld>
                    <a:r>
                      <a:rPr lang="en-US"/>
                      <a:t>; 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1.8489984591679432E-2"/>
                  <c:y val="0"/>
                </c:manualLayout>
              </c:layout>
              <c:tx>
                <c:rich>
                  <a:bodyPr/>
                  <a:lstStyle/>
                  <a:p>
                    <a:fld id="{15E9E3E5-E950-4EEC-B6E1-85B0C6FDE215}" type="VALUE">
                      <a:rPr lang="en-US"/>
                      <a:pPr/>
                      <a:t>[WARTOŚĆ]</a:t>
                    </a:fld>
                    <a:r>
                      <a:rPr lang="en-US"/>
                      <a:t>; 110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1.0024593043681845E-2"/>
                  <c:y val="-3.4500603760566442E-3"/>
                </c:manualLayout>
              </c:layout>
              <c:tx>
                <c:rich>
                  <a:bodyPr/>
                  <a:lstStyle/>
                  <a:p>
                    <a:fld id="{9C7462E2-5150-4665-86DD-D59B62892570}" type="VALUE">
                      <a:rPr lang="en-US"/>
                      <a:pPr/>
                      <a:t>[WARTOŚĆ]</a:t>
                    </a:fld>
                    <a:r>
                      <a:rPr lang="en-US"/>
                      <a:t>; 144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[tabelki_podstawowa.xlsx]Arkusz2!$B$6:$B$8</c:f>
              <c:strCache>
                <c:ptCount val="3"/>
                <c:pt idx="0">
                  <c:v>Brak odpowiedzi</c:v>
                </c:pt>
                <c:pt idx="1">
                  <c:v>Nie - nigdy</c:v>
                </c:pt>
                <c:pt idx="2">
                  <c:v>Tak</c:v>
                </c:pt>
              </c:strCache>
            </c:strRef>
          </c:cat>
          <c:val>
            <c:numRef>
              <c:f>[tabelki_podstawowa.xlsx]Arkusz2!$D$6:$D$8</c:f>
              <c:numCache>
                <c:formatCode>0.0%</c:formatCode>
                <c:ptCount val="3"/>
                <c:pt idx="0">
                  <c:v>1.9305019305019305E-2</c:v>
                </c:pt>
                <c:pt idx="1">
                  <c:v>0.42471042471042469</c:v>
                </c:pt>
                <c:pt idx="2">
                  <c:v>0.55598455598455598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0209408"/>
        <c:axId val="33618112"/>
        <c:axId val="0"/>
      </c:bar3DChart>
      <c:catAx>
        <c:axId val="4020940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33618112"/>
        <c:crosses val="autoZero"/>
        <c:auto val="1"/>
        <c:lblAlgn val="ctr"/>
        <c:lblOffset val="100"/>
        <c:noMultiLvlLbl val="0"/>
      </c:catAx>
      <c:valAx>
        <c:axId val="33618112"/>
        <c:scaling>
          <c:orientation val="minMax"/>
        </c:scaling>
        <c:delete val="0"/>
        <c:axPos val="b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pl-PL"/>
          </a:p>
        </c:txPr>
        <c:crossAx val="4020940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rgbClr val="5AA0F5">
        <a:lumMod val="20000"/>
        <a:lumOff val="80000"/>
      </a:srgbClr>
    </a:solidFill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aseline="0"/>
            </a:pPr>
            <a:r>
              <a:rPr lang="pl-PL" sz="2400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Rodzaje używanych substancji psychoaktywnych - szkoła podstawowa</a:t>
            </a:r>
          </a:p>
        </c:rich>
      </c:tx>
      <c:layout/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754176324981655"/>
          <c:y val="9.5250218722659652E-2"/>
          <c:w val="0.66963333904472933"/>
          <c:h val="0.81693102945465146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Arkusz2!$C$14</c:f>
              <c:strCache>
                <c:ptCount val="1"/>
                <c:pt idx="0">
                  <c:v>Dziewczęta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207D1D83-22B6-48AC-AD4D-144DFACAFB68}" type="VALUE">
                      <a:rPr lang="en-US"/>
                      <a:pPr/>
                      <a:t>[WARTOŚĆ]</a:t>
                    </a:fld>
                    <a:r>
                      <a:rPr lang="en-US"/>
                      <a:t>; 79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DE545B3E-F786-4F47-AE16-842C0F6185F3}" type="VALUE">
                      <a:rPr lang="en-US"/>
                      <a:pPr/>
                      <a:t>[WARTOŚĆ]</a:t>
                    </a:fld>
                    <a:r>
                      <a:rPr lang="en-US"/>
                      <a:t>; 57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03820298-EFD3-462E-AC97-464B82DCD713}" type="VALUE">
                      <a:rPr lang="en-US"/>
                      <a:pPr/>
                      <a:t>[WARTOŚĆ]</a:t>
                    </a:fld>
                    <a:r>
                      <a:rPr lang="en-US"/>
                      <a:t>; 28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855B2AC1-7D0E-4644-902D-D9C5A28220F5}" type="VALUE">
                      <a:rPr lang="en-US"/>
                      <a:pPr/>
                      <a:t>[WARTOŚĆ]</a:t>
                    </a:fld>
                    <a:r>
                      <a:rPr lang="en-US"/>
                      <a:t>; 11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C883B8DF-BA78-46F4-8B26-672C916384D9}" type="VALUE">
                      <a:rPr lang="en-US"/>
                      <a:pPr/>
                      <a:t>[WARTOŚĆ]</a:t>
                    </a:fld>
                    <a:r>
                      <a:rPr lang="en-US"/>
                      <a:t>; 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2B889379-FB31-414F-B209-F373ABB6F5B0}" type="VALUE">
                      <a:rPr lang="en-US"/>
                      <a:pPr/>
                      <a:t>[WARTOŚĆ]</a:t>
                    </a:fld>
                    <a:r>
                      <a:rPr lang="en-US"/>
                      <a:t>; 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A4ACCFF1-327C-4C14-9506-146882A47B18}" type="VALUE">
                      <a:rPr lang="en-US"/>
                      <a:pPr/>
                      <a:t>[WARTOŚĆ]</a:t>
                    </a:fld>
                    <a:r>
                      <a:rPr lang="en-US"/>
                      <a:t>; 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649C52D0-CF50-45CF-B18D-E8042B677D73}" type="VALUE">
                      <a:rPr lang="en-US"/>
                      <a:pPr/>
                      <a:t>[WARTOŚĆ]</a:t>
                    </a:fld>
                    <a:r>
                      <a:rPr lang="en-US"/>
                      <a:t>; 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baseline="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Arkusz2!$B$15:$B$22</c:f>
              <c:strCache>
                <c:ptCount val="8"/>
                <c:pt idx="0">
                  <c:v>Kawa</c:v>
                </c:pt>
                <c:pt idx="1">
                  <c:v>Napoje energetyzujące</c:v>
                </c:pt>
                <c:pt idx="2">
                  <c:v>Alkohol</c:v>
                </c:pt>
                <c:pt idx="3">
                  <c:v>Papierosy</c:v>
                </c:pt>
                <c:pt idx="4">
                  <c:v>Marihuana/haszysz</c:v>
                </c:pt>
                <c:pt idx="5">
                  <c:v>Amfetamina</c:v>
                </c:pt>
                <c:pt idx="6">
                  <c:v>Dopalacze</c:v>
                </c:pt>
                <c:pt idx="7">
                  <c:v>Leki</c:v>
                </c:pt>
              </c:strCache>
            </c:strRef>
          </c:cat>
          <c:val>
            <c:numRef>
              <c:f>Arkusz2!$C$15:$C$22</c:f>
              <c:numCache>
                <c:formatCode>0.0%</c:formatCode>
                <c:ptCount val="8"/>
                <c:pt idx="0">
                  <c:v>0.35426008968609868</c:v>
                </c:pt>
                <c:pt idx="1">
                  <c:v>0.2556053811659193</c:v>
                </c:pt>
                <c:pt idx="2">
                  <c:v>0.12556053811659193</c:v>
                </c:pt>
                <c:pt idx="3">
                  <c:v>4.9327354260089683E-2</c:v>
                </c:pt>
                <c:pt idx="4">
                  <c:v>0</c:v>
                </c:pt>
                <c:pt idx="5">
                  <c:v>0</c:v>
                </c:pt>
                <c:pt idx="6">
                  <c:v>4.4843049327354259E-3</c:v>
                </c:pt>
                <c:pt idx="7">
                  <c:v>4.4843049327354259E-3</c:v>
                </c:pt>
              </c:numCache>
            </c:numRef>
          </c:val>
        </c:ser>
        <c:ser>
          <c:idx val="1"/>
          <c:order val="1"/>
          <c:tx>
            <c:strRef>
              <c:f>Arkusz2!$D$14</c:f>
              <c:strCache>
                <c:ptCount val="1"/>
                <c:pt idx="0">
                  <c:v>Chłopcy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9FB3252A-B2D1-4962-8A98-5C61C7F75049}" type="VALUE">
                      <a:rPr lang="en-US"/>
                      <a:pPr/>
                      <a:t>[WARTOŚĆ]</a:t>
                    </a:fld>
                    <a:r>
                      <a:rPr lang="en-US"/>
                      <a:t>; 109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0A4BEA10-1B64-41E5-8D05-2B9AA3A400E6}" type="VALUE">
                      <a:rPr lang="en-US"/>
                      <a:pPr/>
                      <a:t>[WARTOŚĆ]</a:t>
                    </a:fld>
                    <a:r>
                      <a:rPr lang="en-US"/>
                      <a:t>; 117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EF6647D4-4CBB-4C1B-8873-10A02E6D831A}" type="VALUE">
                      <a:rPr lang="en-US"/>
                      <a:pPr/>
                      <a:t>[WARTOŚĆ]</a:t>
                    </a:fld>
                    <a:r>
                      <a:rPr lang="en-US"/>
                      <a:t>; 33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DDF6BF0C-0426-4D8F-B7B3-A91D4641012D}" type="VALUE">
                      <a:rPr lang="en-US"/>
                      <a:pPr/>
                      <a:t>[WARTOŚĆ]</a:t>
                    </a:fld>
                    <a:r>
                      <a:rPr lang="en-US"/>
                      <a:t>; 15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4F1A0B8C-5C9F-416D-8F8E-E1391FA43C4A}" type="VALUE">
                      <a:rPr lang="en-US"/>
                      <a:pPr/>
                      <a:t>[WARTOŚĆ]</a:t>
                    </a:fld>
                    <a:r>
                      <a:rPr lang="en-US"/>
                      <a:t>; 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02B85F3E-F70E-47B8-96FE-103165E83CC5}" type="VALUE">
                      <a:rPr lang="en-US"/>
                      <a:pPr/>
                      <a:t>[WARTOŚĆ]</a:t>
                    </a:fld>
                    <a:r>
                      <a:rPr lang="en-US"/>
                      <a:t>; 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62454189-DA02-4E83-9AEE-33E88EA08FE6}" type="VALUE">
                      <a:rPr lang="en-US"/>
                      <a:pPr/>
                      <a:t>[WARTOŚĆ]</a:t>
                    </a:fld>
                    <a:r>
                      <a:rPr lang="en-US"/>
                      <a:t>; 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8D62FFCE-B833-47B4-B7C7-1017149D4B33}" type="VALUE">
                      <a:rPr lang="en-US"/>
                      <a:pPr/>
                      <a:t>[WARTOŚĆ]</a:t>
                    </a:fld>
                    <a:r>
                      <a:rPr lang="en-US"/>
                      <a:t>; 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baseline="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Arkusz2!$B$15:$B$22</c:f>
              <c:strCache>
                <c:ptCount val="8"/>
                <c:pt idx="0">
                  <c:v>Kawa</c:v>
                </c:pt>
                <c:pt idx="1">
                  <c:v>Napoje energetyzujące</c:v>
                </c:pt>
                <c:pt idx="2">
                  <c:v>Alkohol</c:v>
                </c:pt>
                <c:pt idx="3">
                  <c:v>Papierosy</c:v>
                </c:pt>
                <c:pt idx="4">
                  <c:v>Marihuana/haszysz</c:v>
                </c:pt>
                <c:pt idx="5">
                  <c:v>Amfetamina</c:v>
                </c:pt>
                <c:pt idx="6">
                  <c:v>Dopalacze</c:v>
                </c:pt>
                <c:pt idx="7">
                  <c:v>Leki</c:v>
                </c:pt>
              </c:strCache>
            </c:strRef>
          </c:cat>
          <c:val>
            <c:numRef>
              <c:f>Arkusz2!$D$15:$D$22</c:f>
              <c:numCache>
                <c:formatCode>0.0%</c:formatCode>
                <c:ptCount val="8"/>
                <c:pt idx="0">
                  <c:v>0.42084942084942084</c:v>
                </c:pt>
                <c:pt idx="1">
                  <c:v>0.45173745173745172</c:v>
                </c:pt>
                <c:pt idx="2">
                  <c:v>0.12741312741312741</c:v>
                </c:pt>
                <c:pt idx="3">
                  <c:v>5.7915057915057917E-2</c:v>
                </c:pt>
                <c:pt idx="4">
                  <c:v>3.8610038610038611E-3</c:v>
                </c:pt>
                <c:pt idx="5">
                  <c:v>3.8610038610038611E-3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0345600"/>
        <c:axId val="33617536"/>
        <c:axId val="0"/>
      </c:bar3DChart>
      <c:catAx>
        <c:axId val="4034560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33617536"/>
        <c:crosses val="autoZero"/>
        <c:auto val="1"/>
        <c:lblAlgn val="ctr"/>
        <c:lblOffset val="100"/>
        <c:noMultiLvlLbl val="0"/>
      </c:catAx>
      <c:valAx>
        <c:axId val="33617536"/>
        <c:scaling>
          <c:orientation val="minMax"/>
        </c:scaling>
        <c:delete val="0"/>
        <c:axPos val="b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600" b="1" baseline="0"/>
            </a:pPr>
            <a:endParaRPr lang="pl-PL"/>
          </a:p>
        </c:txPr>
        <c:crossAx val="403456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104198417339107"/>
          <c:y val="0.45861125692621757"/>
          <c:w val="0.10291634702397859"/>
          <c:h val="0.12537007874015749"/>
        </c:manualLayout>
      </c:layout>
      <c:overlay val="0"/>
      <c:txPr>
        <a:bodyPr/>
        <a:lstStyle/>
        <a:p>
          <a:pPr>
            <a:defRPr sz="16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accent4">
        <a:lumMod val="20000"/>
        <a:lumOff val="80000"/>
      </a:schemeClr>
    </a:solidFill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200" baseline="0"/>
            </a:pPr>
            <a:r>
              <a:rPr lang="pl-PL" sz="2200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Częstotliwość używania substancji psychoaktywnych </a:t>
            </a:r>
          </a:p>
          <a:p>
            <a:pPr>
              <a:defRPr sz="2200" baseline="0"/>
            </a:pPr>
            <a:r>
              <a:rPr lang="pl-PL" sz="2200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dziewczęta - szkoła podstawowa</a:t>
            </a:r>
          </a:p>
        </c:rich>
      </c:tx>
      <c:layout>
        <c:manualLayout>
          <c:xMode val="edge"/>
          <c:yMode val="edge"/>
          <c:x val="0.23810892388451443"/>
          <c:y val="5.5380577427821542E-4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551164698162729"/>
          <c:y val="9.541032370953631E-2"/>
          <c:w val="0.71395833333333336"/>
          <c:h val="0.8532284922717993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'[tabelki_podstawowa.xlsx]używanie częstotliwość'!$Q$6</c:f>
              <c:strCache>
                <c:ptCount val="1"/>
                <c:pt idx="0">
                  <c:v>raz lub kilka razy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D18E524C-6194-4386-BEE0-14DE322374DF}" type="VALUE">
                      <a:rPr lang="en-US"/>
                      <a:pPr/>
                      <a:t>[WARTOŚĆ]</a:t>
                    </a:fld>
                    <a:r>
                      <a:rPr lang="en-US"/>
                      <a:t>; 36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1C45115F-4859-4A40-B943-BA811A3152C2}" type="VALUE">
                      <a:rPr lang="en-US"/>
                      <a:pPr/>
                      <a:t>[WARTOŚĆ]</a:t>
                    </a:fld>
                    <a:r>
                      <a:rPr lang="en-US"/>
                      <a:t>; 28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19B09984-BAA5-4021-8D79-B33738DC31DE}" type="VALUE">
                      <a:rPr lang="en-US"/>
                      <a:pPr/>
                      <a:t>[WARTOŚĆ]</a:t>
                    </a:fld>
                    <a:r>
                      <a:rPr lang="en-US"/>
                      <a:t>; 23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DD5C5D96-A6A4-4A95-8E94-1579D0F6CC68}" type="VALUE">
                      <a:rPr lang="en-US"/>
                      <a:pPr/>
                      <a:t>[WARTOŚĆ]</a:t>
                    </a:fld>
                    <a:r>
                      <a:rPr lang="en-US"/>
                      <a:t>; 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84515B58-402C-40EA-B24F-68F77AD4472B}" type="VALUE">
                      <a:rPr lang="en-US"/>
                      <a:pPr/>
                      <a:t>[WARTOŚĆ]</a:t>
                    </a:fld>
                    <a:r>
                      <a:rPr lang="en-US"/>
                      <a:t>; 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2D8330A4-83CA-4CC8-A0FC-7603FE7F6116}" type="VALUE">
                      <a:rPr lang="en-US"/>
                      <a:pPr/>
                      <a:t>[WARTOŚĆ]</a:t>
                    </a:fld>
                    <a:r>
                      <a:rPr lang="en-US"/>
                      <a:t>; 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B1EBFF88-A928-4A9B-BBCC-A6EA3AB63315}" type="VALUE">
                      <a:rPr lang="en-US"/>
                      <a:pPr/>
                      <a:t>[WARTOŚĆ]</a:t>
                    </a:fld>
                    <a:r>
                      <a:rPr lang="en-US"/>
                      <a:t>; 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F965F0D0-30DD-493F-A38E-FEBA37160134}" type="VALUE">
                      <a:rPr lang="en-US"/>
                      <a:pPr/>
                      <a:t>[WARTOŚĆ]</a:t>
                    </a:fld>
                    <a:r>
                      <a:rPr lang="en-US"/>
                      <a:t>; 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baseline="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'[tabelki_podstawowa.xlsx]używanie częstotliwość'!$P$7:$P$14</c:f>
              <c:strCache>
                <c:ptCount val="8"/>
                <c:pt idx="0">
                  <c:v>Kawa</c:v>
                </c:pt>
                <c:pt idx="1">
                  <c:v>Napoje energetyzujące</c:v>
                </c:pt>
                <c:pt idx="2">
                  <c:v>Alkohol</c:v>
                </c:pt>
                <c:pt idx="3">
                  <c:v>Papierosy</c:v>
                </c:pt>
                <c:pt idx="4">
                  <c:v>Marihuana/haszysz</c:v>
                </c:pt>
                <c:pt idx="5">
                  <c:v>Amfetamina</c:v>
                </c:pt>
                <c:pt idx="6">
                  <c:v>Dopalacze</c:v>
                </c:pt>
                <c:pt idx="7">
                  <c:v>Leki</c:v>
                </c:pt>
              </c:strCache>
            </c:strRef>
          </c:cat>
          <c:val>
            <c:numRef>
              <c:f>'[tabelki_podstawowa.xlsx]używanie częstotliwość'!$Q$7:$Q$14</c:f>
              <c:numCache>
                <c:formatCode>0.0%</c:formatCode>
                <c:ptCount val="8"/>
                <c:pt idx="0">
                  <c:v>0.16143497757847533</c:v>
                </c:pt>
                <c:pt idx="1">
                  <c:v>0.12556053811659193</c:v>
                </c:pt>
                <c:pt idx="2">
                  <c:v>0.1031390134529148</c:v>
                </c:pt>
                <c:pt idx="3">
                  <c:v>4.0358744394618833E-2</c:v>
                </c:pt>
                <c:pt idx="4">
                  <c:v>0</c:v>
                </c:pt>
                <c:pt idx="5">
                  <c:v>0</c:v>
                </c:pt>
                <c:pt idx="6">
                  <c:v>4.4843049327354259E-3</c:v>
                </c:pt>
                <c:pt idx="7">
                  <c:v>0</c:v>
                </c:pt>
              </c:numCache>
            </c:numRef>
          </c:val>
        </c:ser>
        <c:ser>
          <c:idx val="1"/>
          <c:order val="1"/>
          <c:tx>
            <c:strRef>
              <c:f>'[tabelki_podstawowa.xlsx]używanie częstotliwość'!$R$6</c:f>
              <c:strCache>
                <c:ptCount val="1"/>
                <c:pt idx="0">
                  <c:v>kilka razy w roku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FB4B2A8C-8BC5-4E56-89DA-7CBE3640D233}" type="VALUE">
                      <a:rPr lang="en-US"/>
                      <a:pPr/>
                      <a:t>[WARTOŚĆ]</a:t>
                    </a:fld>
                    <a:r>
                      <a:rPr lang="en-US"/>
                      <a:t>; 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900F042F-1242-4A60-A874-6C33DA3D642F}" type="VALUE">
                      <a:rPr lang="en-US"/>
                      <a:pPr/>
                      <a:t>[WARTOŚĆ]</a:t>
                    </a:fld>
                    <a:r>
                      <a:rPr lang="en-US"/>
                      <a:t>; 14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716AE268-7295-4641-9952-738FEB1823AD}" type="VALUE">
                      <a:rPr lang="en-US"/>
                      <a:pPr/>
                      <a:t>[WARTOŚĆ]</a:t>
                    </a:fld>
                    <a:r>
                      <a:rPr lang="en-US"/>
                      <a:t>; 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3B0725D4-10A2-4051-83D2-80988C232A9B}" type="VALUE">
                      <a:rPr lang="en-US"/>
                      <a:pPr/>
                      <a:t>[WARTOŚĆ]</a:t>
                    </a:fld>
                    <a:r>
                      <a:rPr lang="en-US"/>
                      <a:t>; 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33198FDA-8861-4992-B549-00B5D6A115BF}" type="VALUE">
                      <a:rPr lang="en-US"/>
                      <a:pPr/>
                      <a:t>[WARTOŚĆ]</a:t>
                    </a:fld>
                    <a:r>
                      <a:rPr lang="en-US"/>
                      <a:t>; 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286C315C-90F8-4529-A8BD-662BDB387446}" type="VALUE">
                      <a:rPr lang="en-US"/>
                      <a:pPr/>
                      <a:t>[WARTOŚĆ]</a:t>
                    </a:fld>
                    <a:r>
                      <a:rPr lang="en-US"/>
                      <a:t>; 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513AA96A-8434-4BAA-92ED-0B1AC13C3036}" type="VALUE">
                      <a:rPr lang="en-US"/>
                      <a:pPr/>
                      <a:t>[WARTOŚĆ]</a:t>
                    </a:fld>
                    <a:r>
                      <a:rPr lang="en-US"/>
                      <a:t>; 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FD61B85F-F1AA-4DB7-BCCC-932D1E332752}" type="VALUE">
                      <a:rPr lang="en-US"/>
                      <a:pPr/>
                      <a:t>[WARTOŚĆ]</a:t>
                    </a:fld>
                    <a:r>
                      <a:rPr lang="en-US"/>
                      <a:t>; 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baseline="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'[tabelki_podstawowa.xlsx]używanie częstotliwość'!$P$7:$P$14</c:f>
              <c:strCache>
                <c:ptCount val="8"/>
                <c:pt idx="0">
                  <c:v>Kawa</c:v>
                </c:pt>
                <c:pt idx="1">
                  <c:v>Napoje energetyzujące</c:v>
                </c:pt>
                <c:pt idx="2">
                  <c:v>Alkohol</c:v>
                </c:pt>
                <c:pt idx="3">
                  <c:v>Papierosy</c:v>
                </c:pt>
                <c:pt idx="4">
                  <c:v>Marihuana/haszysz</c:v>
                </c:pt>
                <c:pt idx="5">
                  <c:v>Amfetamina</c:v>
                </c:pt>
                <c:pt idx="6">
                  <c:v>Dopalacze</c:v>
                </c:pt>
                <c:pt idx="7">
                  <c:v>Leki</c:v>
                </c:pt>
              </c:strCache>
            </c:strRef>
          </c:cat>
          <c:val>
            <c:numRef>
              <c:f>'[tabelki_podstawowa.xlsx]używanie częstotliwość'!$R$7:$R$14</c:f>
              <c:numCache>
                <c:formatCode>0.0%</c:formatCode>
                <c:ptCount val="8"/>
                <c:pt idx="0">
                  <c:v>4.0358744394618833E-2</c:v>
                </c:pt>
                <c:pt idx="1">
                  <c:v>6.2780269058295965E-2</c:v>
                </c:pt>
                <c:pt idx="2">
                  <c:v>1.3452914798206279E-2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4.4843049327354259E-3</c:v>
                </c:pt>
              </c:numCache>
            </c:numRef>
          </c:val>
        </c:ser>
        <c:ser>
          <c:idx val="2"/>
          <c:order val="2"/>
          <c:tx>
            <c:strRef>
              <c:f>'[tabelki_podstawowa.xlsx]używanie częstotliwość'!$S$6</c:f>
              <c:strCache>
                <c:ptCount val="1"/>
                <c:pt idx="0">
                  <c:v>kilka razy w miesiącu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3C015FAE-3DC6-4120-B3C7-C6048ABEA327}" type="VALUE">
                      <a:rPr lang="en-US"/>
                      <a:pPr/>
                      <a:t>[WARTOŚĆ]</a:t>
                    </a:fld>
                    <a:r>
                      <a:rPr lang="en-US"/>
                      <a:t>; 21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7B3DCADF-D06B-42BC-8FF5-13446ABA81AD}" type="VALUE">
                      <a:rPr lang="en-US"/>
                      <a:pPr/>
                      <a:t>[WARTOŚĆ]</a:t>
                    </a:fld>
                    <a:r>
                      <a:rPr lang="en-US"/>
                      <a:t>; 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F364A57E-26B1-46E4-A8FB-EA7EB71C5F63}" type="VALUE">
                      <a:rPr lang="en-US"/>
                      <a:pPr/>
                      <a:t>[WARTOŚĆ]</a:t>
                    </a:fld>
                    <a:r>
                      <a:rPr lang="en-US"/>
                      <a:t>; 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00570FD5-1C2A-46F3-9437-0215B99D7351}" type="VALUE">
                      <a:rPr lang="en-US"/>
                      <a:pPr/>
                      <a:t>[WARTOŚĆ]</a:t>
                    </a:fld>
                    <a:r>
                      <a:rPr lang="en-US"/>
                      <a:t>; 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B0A33B2F-9E6D-4B95-8FC8-E7696BD7D4E7}" type="VALUE">
                      <a:rPr lang="en-US"/>
                      <a:pPr/>
                      <a:t>[WARTOŚĆ]</a:t>
                    </a:fld>
                    <a:r>
                      <a:rPr lang="en-US"/>
                      <a:t>; 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1EE38F83-F815-4C77-9CCA-42D139C1C2D0}" type="VALUE">
                      <a:rPr lang="en-US"/>
                      <a:pPr/>
                      <a:t>[WARTOŚĆ]</a:t>
                    </a:fld>
                    <a:r>
                      <a:rPr lang="en-US"/>
                      <a:t>; 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F0BBBBD2-EE3F-4FEB-887F-8E21583375E4}" type="VALUE">
                      <a:rPr lang="en-US"/>
                      <a:pPr/>
                      <a:t>[WARTOŚĆ]</a:t>
                    </a:fld>
                    <a:r>
                      <a:rPr lang="en-US"/>
                      <a:t>; 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DA513009-23EB-4306-AC30-7EA319EFC67B}" type="VALUE">
                      <a:rPr lang="en-US"/>
                      <a:pPr/>
                      <a:t>[WARTOŚĆ]</a:t>
                    </a:fld>
                    <a:r>
                      <a:rPr lang="en-US"/>
                      <a:t>; 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baseline="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'[tabelki_podstawowa.xlsx]używanie częstotliwość'!$P$7:$P$14</c:f>
              <c:strCache>
                <c:ptCount val="8"/>
                <c:pt idx="0">
                  <c:v>Kawa</c:v>
                </c:pt>
                <c:pt idx="1">
                  <c:v>Napoje energetyzujące</c:v>
                </c:pt>
                <c:pt idx="2">
                  <c:v>Alkohol</c:v>
                </c:pt>
                <c:pt idx="3">
                  <c:v>Papierosy</c:v>
                </c:pt>
                <c:pt idx="4">
                  <c:v>Marihuana/haszysz</c:v>
                </c:pt>
                <c:pt idx="5">
                  <c:v>Amfetamina</c:v>
                </c:pt>
                <c:pt idx="6">
                  <c:v>Dopalacze</c:v>
                </c:pt>
                <c:pt idx="7">
                  <c:v>Leki</c:v>
                </c:pt>
              </c:strCache>
            </c:strRef>
          </c:cat>
          <c:val>
            <c:numRef>
              <c:f>'[tabelki_podstawowa.xlsx]używanie częstotliwość'!$S$7:$S$14</c:f>
              <c:numCache>
                <c:formatCode>0.0%</c:formatCode>
                <c:ptCount val="8"/>
                <c:pt idx="0">
                  <c:v>9.417040358744394E-2</c:v>
                </c:pt>
                <c:pt idx="1">
                  <c:v>4.0358744394618833E-2</c:v>
                </c:pt>
                <c:pt idx="2">
                  <c:v>8.9686098654708519E-3</c:v>
                </c:pt>
                <c:pt idx="3">
                  <c:v>4.4843049327354259E-3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3"/>
          <c:order val="3"/>
          <c:tx>
            <c:strRef>
              <c:f>'[tabelki_podstawowa.xlsx]używanie częstotliwość'!$T$6</c:f>
              <c:strCache>
                <c:ptCount val="1"/>
                <c:pt idx="0">
                  <c:v>kilka razy w tygodniu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dLbl>
              <c:idx val="0"/>
              <c:layout>
                <c:manualLayout>
                  <c:x val="2.937189335743335E-2"/>
                  <c:y val="-4.5060268108596899E-3"/>
                </c:manualLayout>
              </c:layout>
              <c:tx>
                <c:rich>
                  <a:bodyPr/>
                  <a:lstStyle/>
                  <a:p>
                    <a:fld id="{294EAE96-924F-4036-8361-26BF03EA70E2}" type="VALUE">
                      <a:rPr lang="en-US"/>
                      <a:pPr/>
                      <a:t>[WARTOŚĆ]</a:t>
                    </a:fld>
                    <a:r>
                      <a:rPr lang="en-US"/>
                      <a:t>; 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C7BF41B7-37F7-4B97-BBC3-57D365CE96EB}" type="VALUE">
                      <a:rPr lang="en-US"/>
                      <a:pPr/>
                      <a:t>[WARTOŚĆ]</a:t>
                    </a:fld>
                    <a:r>
                      <a:rPr lang="en-US"/>
                      <a:t>; 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33B23DF8-F736-41A4-A4D7-7E2682D9B70C}" type="VALUE">
                      <a:rPr lang="en-US"/>
                      <a:pPr/>
                      <a:t>[WARTOŚĆ]</a:t>
                    </a:fld>
                    <a:r>
                      <a:rPr lang="en-US"/>
                      <a:t>; 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BEF15E92-58EB-4E7D-8C5E-749B58DBCE0A}" type="VALUE">
                      <a:rPr lang="en-US"/>
                      <a:pPr/>
                      <a:t>[WARTOŚĆ]</a:t>
                    </a:fld>
                    <a:r>
                      <a:rPr lang="en-US"/>
                      <a:t>; 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DD8D235E-F8B0-4111-A5A6-CB65E126D0AC}" type="VALUE">
                      <a:rPr lang="en-US"/>
                      <a:pPr/>
                      <a:t>[WARTOŚĆ]</a:t>
                    </a:fld>
                    <a:r>
                      <a:rPr lang="en-US"/>
                      <a:t>; 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D9AEAB4E-D9F6-4DC8-A63F-0FC5C3DBB62F}" type="VALUE">
                      <a:rPr lang="en-US"/>
                      <a:pPr/>
                      <a:t>[WARTOŚĆ]</a:t>
                    </a:fld>
                    <a:r>
                      <a:rPr lang="en-US"/>
                      <a:t>; 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555140C5-2588-49FF-9A91-F33FF630A953}" type="VALUE">
                      <a:rPr lang="en-US"/>
                      <a:pPr/>
                      <a:t>[WARTOŚĆ]</a:t>
                    </a:fld>
                    <a:r>
                      <a:rPr lang="en-US"/>
                      <a:t>; 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6657DEBD-BFDD-45FE-A068-D49749907D83}" type="VALUE">
                      <a:rPr lang="en-US"/>
                      <a:pPr/>
                      <a:t>[WARTOŚĆ]</a:t>
                    </a:fld>
                    <a:r>
                      <a:rPr lang="en-US"/>
                      <a:t>; 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baseline="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'[tabelki_podstawowa.xlsx]używanie częstotliwość'!$P$7:$P$14</c:f>
              <c:strCache>
                <c:ptCount val="8"/>
                <c:pt idx="0">
                  <c:v>Kawa</c:v>
                </c:pt>
                <c:pt idx="1">
                  <c:v>Napoje energetyzujące</c:v>
                </c:pt>
                <c:pt idx="2">
                  <c:v>Alkohol</c:v>
                </c:pt>
                <c:pt idx="3">
                  <c:v>Papierosy</c:v>
                </c:pt>
                <c:pt idx="4">
                  <c:v>Marihuana/haszysz</c:v>
                </c:pt>
                <c:pt idx="5">
                  <c:v>Amfetamina</c:v>
                </c:pt>
                <c:pt idx="6">
                  <c:v>Dopalacze</c:v>
                </c:pt>
                <c:pt idx="7">
                  <c:v>Leki</c:v>
                </c:pt>
              </c:strCache>
            </c:strRef>
          </c:cat>
          <c:val>
            <c:numRef>
              <c:f>'[tabelki_podstawowa.xlsx]używanie częstotliwość'!$T$7:$T$14</c:f>
              <c:numCache>
                <c:formatCode>0.0%</c:formatCode>
                <c:ptCount val="8"/>
                <c:pt idx="0">
                  <c:v>4.0358744394618833E-2</c:v>
                </c:pt>
                <c:pt idx="1">
                  <c:v>1.3452914798206279E-2</c:v>
                </c:pt>
                <c:pt idx="2">
                  <c:v>0</c:v>
                </c:pt>
                <c:pt idx="3">
                  <c:v>4.4843049327354259E-3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4"/>
          <c:order val="4"/>
          <c:tx>
            <c:strRef>
              <c:f>'[tabelki_podstawowa.xlsx]używanie częstotliwość'!$U$6</c:f>
              <c:strCache>
                <c:ptCount val="1"/>
                <c:pt idx="0">
                  <c:v>codziennie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layout>
                <c:manualLayout>
                  <c:x val="-4.1421422384882039E-17"/>
                  <c:y val="-6.7590402162892868E-3"/>
                </c:manualLayout>
              </c:layout>
              <c:tx>
                <c:rich>
                  <a:bodyPr/>
                  <a:lstStyle/>
                  <a:p>
                    <a:fld id="{442AF664-58DC-44B3-AA7F-4377B37AACF6}" type="VALUE">
                      <a:rPr lang="en-US"/>
                      <a:pPr/>
                      <a:t>[WARTOŚĆ]</a:t>
                    </a:fld>
                    <a:r>
                      <a:rPr lang="en-US"/>
                      <a:t>; 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0C4967CD-94D3-408B-8C5D-CCD676F6DE67}" type="VALUE">
                      <a:rPr lang="en-US"/>
                      <a:pPr/>
                      <a:t>[WARTOŚĆ]</a:t>
                    </a:fld>
                    <a:r>
                      <a:rPr lang="en-US"/>
                      <a:t>; 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6C5CFC6B-B469-451C-BA93-12F31706C825}" type="VALUE">
                      <a:rPr lang="en-US"/>
                      <a:pPr/>
                      <a:t>[WARTOŚĆ]</a:t>
                    </a:fld>
                    <a:r>
                      <a:rPr lang="en-US"/>
                      <a:t>; 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F7470162-3034-42A7-A87A-24BB67E6EDD8}" type="VALUE">
                      <a:rPr lang="en-US"/>
                      <a:pPr/>
                      <a:t>[WARTOŚĆ]</a:t>
                    </a:fld>
                    <a:r>
                      <a:rPr lang="en-US"/>
                      <a:t>; 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1D094CF8-FF03-4D96-A438-B13710454414}" type="VALUE">
                      <a:rPr lang="en-US"/>
                      <a:pPr/>
                      <a:t>[WARTOŚĆ]</a:t>
                    </a:fld>
                    <a:r>
                      <a:rPr lang="en-US"/>
                      <a:t>; 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72FBE5A1-DF2E-4672-8609-6D269E1323F7}" type="VALUE">
                      <a:rPr lang="en-US"/>
                      <a:pPr/>
                      <a:t>[WARTOŚĆ]</a:t>
                    </a:fld>
                    <a:r>
                      <a:rPr lang="en-US"/>
                      <a:t>; 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898ABA15-9CF8-40F7-AAC3-49DA8DB5250B}" type="VALUE">
                      <a:rPr lang="en-US"/>
                      <a:pPr/>
                      <a:t>[WARTOŚĆ]</a:t>
                    </a:fld>
                    <a:r>
                      <a:rPr lang="en-US"/>
                      <a:t>; 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620E63F8-4E72-41C1-ADEA-B62C8B415A0C}" type="VALUE">
                      <a:rPr lang="en-US"/>
                      <a:pPr/>
                      <a:t>[WARTOŚĆ]</a:t>
                    </a:fld>
                    <a:r>
                      <a:rPr lang="en-US"/>
                      <a:t>; 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baseline="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'[tabelki_podstawowa.xlsx]używanie częstotliwość'!$P$7:$P$14</c:f>
              <c:strCache>
                <c:ptCount val="8"/>
                <c:pt idx="0">
                  <c:v>Kawa</c:v>
                </c:pt>
                <c:pt idx="1">
                  <c:v>Napoje energetyzujące</c:v>
                </c:pt>
                <c:pt idx="2">
                  <c:v>Alkohol</c:v>
                </c:pt>
                <c:pt idx="3">
                  <c:v>Papierosy</c:v>
                </c:pt>
                <c:pt idx="4">
                  <c:v>Marihuana/haszysz</c:v>
                </c:pt>
                <c:pt idx="5">
                  <c:v>Amfetamina</c:v>
                </c:pt>
                <c:pt idx="6">
                  <c:v>Dopalacze</c:v>
                </c:pt>
                <c:pt idx="7">
                  <c:v>Leki</c:v>
                </c:pt>
              </c:strCache>
            </c:strRef>
          </c:cat>
          <c:val>
            <c:numRef>
              <c:f>'[tabelki_podstawowa.xlsx]używanie częstotliwość'!$U$7:$U$14</c:f>
              <c:numCache>
                <c:formatCode>0.0%</c:formatCode>
                <c:ptCount val="8"/>
                <c:pt idx="0">
                  <c:v>1.7937219730941704E-2</c:v>
                </c:pt>
                <c:pt idx="1">
                  <c:v>1.3452914798206279E-2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0725760"/>
        <c:axId val="102899712"/>
        <c:axId val="0"/>
      </c:bar3DChart>
      <c:catAx>
        <c:axId val="1007257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102899712"/>
        <c:crosses val="autoZero"/>
        <c:auto val="1"/>
        <c:lblAlgn val="ctr"/>
        <c:lblOffset val="100"/>
        <c:noMultiLvlLbl val="0"/>
      </c:catAx>
      <c:valAx>
        <c:axId val="102899712"/>
        <c:scaling>
          <c:orientation val="minMax"/>
        </c:scaling>
        <c:delete val="0"/>
        <c:axPos val="b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400" b="1" baseline="0"/>
            </a:pPr>
            <a:endParaRPr lang="pl-PL"/>
          </a:p>
        </c:txPr>
        <c:crossAx val="1007257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162762467191599"/>
          <c:y val="0.29738801399825021"/>
          <c:w val="0.15212237532808398"/>
          <c:h val="0.28114975211431908"/>
        </c:manualLayout>
      </c:layout>
      <c:overlay val="0"/>
      <c:txPr>
        <a:bodyPr/>
        <a:lstStyle/>
        <a:p>
          <a:pPr>
            <a:defRPr sz="1400" b="1" baseline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accent4">
        <a:lumMod val="20000"/>
        <a:lumOff val="80000"/>
      </a:schemeClr>
    </a:solidFill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200" baseline="0"/>
            </a:pPr>
            <a:r>
              <a:rPr lang="pl-PL" sz="2200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Częstotliwość używania substancji psychoaktywnych</a:t>
            </a:r>
          </a:p>
          <a:p>
            <a:pPr>
              <a:defRPr sz="2200" baseline="0"/>
            </a:pPr>
            <a:r>
              <a:rPr lang="pl-PL" sz="2200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chłopcy - szkoła podstawowa</a:t>
            </a:r>
          </a:p>
        </c:rich>
      </c:tx>
      <c:layout>
        <c:manualLayout>
          <c:xMode val="edge"/>
          <c:yMode val="edge"/>
          <c:x val="0.21526041666666668"/>
          <c:y val="0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572842847769032"/>
          <c:y val="9.0983231262758826E-2"/>
          <c:w val="0.70715403543307087"/>
          <c:h val="0.85765558471857684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'[tabelki_podstawowa.xlsx]używanie częstotliwość'!$Q$20</c:f>
              <c:strCache>
                <c:ptCount val="1"/>
                <c:pt idx="0">
                  <c:v>raz lub kilka razy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BE9C2F11-D27C-4094-93B9-DD9B64A786E6}" type="VALUE">
                      <a:rPr lang="en-US"/>
                      <a:pPr/>
                      <a:t>[WARTOŚĆ]</a:t>
                    </a:fld>
                    <a:r>
                      <a:rPr lang="en-US"/>
                      <a:t>; 58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09563465-72B0-441B-A892-29A425D02664}" type="VALUE">
                      <a:rPr lang="en-US"/>
                      <a:pPr/>
                      <a:t>[WARTOŚĆ]</a:t>
                    </a:fld>
                    <a:r>
                      <a:rPr lang="en-US"/>
                      <a:t>; 53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0E341CEC-47F6-4571-B27B-4C468B8B5A32}" type="VALUE">
                      <a:rPr lang="en-US"/>
                      <a:pPr/>
                      <a:t>[WARTOŚĆ]</a:t>
                    </a:fld>
                    <a:r>
                      <a:rPr lang="en-US"/>
                      <a:t>; 23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B8F27150-EA03-493B-A0CB-0F4F772ECA29}" type="VALUE">
                      <a:rPr lang="en-US"/>
                      <a:pPr/>
                      <a:t>[WARTOŚĆ]</a:t>
                    </a:fld>
                    <a:r>
                      <a:rPr lang="en-US"/>
                      <a:t>; 10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348163F6-530D-4350-98CA-489C3B4F18F7}" type="VALUE">
                      <a:rPr lang="en-US"/>
                      <a:pPr/>
                      <a:t>[WARTOŚĆ]</a:t>
                    </a:fld>
                    <a:r>
                      <a:rPr lang="en-US"/>
                      <a:t>; 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F3D1E899-EE55-4660-A8BA-500DDF2AF28D}" type="VALUE">
                      <a:rPr lang="en-US"/>
                      <a:pPr/>
                      <a:t>[WARTOŚĆ]</a:t>
                    </a:fld>
                    <a:r>
                      <a:rPr lang="en-US"/>
                      <a:t>; 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E135B3EB-8401-4E98-9AAE-73216A5C5A28}" type="VALUE">
                      <a:rPr lang="en-US"/>
                      <a:pPr/>
                      <a:t>[WARTOŚĆ]</a:t>
                    </a:fld>
                    <a:r>
                      <a:rPr lang="en-US"/>
                      <a:t>; 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471886AE-BA58-4C11-96B5-253B108E78DD}" type="VALUE">
                      <a:rPr lang="en-US" b="1"/>
                      <a:pPr/>
                      <a:t>[WARTOŚĆ]</a:t>
                    </a:fld>
                    <a:r>
                      <a:rPr lang="en-US" b="1"/>
                      <a:t>; 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'[tabelki_podstawowa.xlsx]używanie częstotliwość'!$P$21:$P$28</c:f>
              <c:strCache>
                <c:ptCount val="8"/>
                <c:pt idx="0">
                  <c:v>Kawa</c:v>
                </c:pt>
                <c:pt idx="1">
                  <c:v>Napoje energetyzujące</c:v>
                </c:pt>
                <c:pt idx="2">
                  <c:v>Alkohol</c:v>
                </c:pt>
                <c:pt idx="3">
                  <c:v>Papierosy</c:v>
                </c:pt>
                <c:pt idx="4">
                  <c:v>Marihuana/haszysz</c:v>
                </c:pt>
                <c:pt idx="5">
                  <c:v>Amfetamina</c:v>
                </c:pt>
                <c:pt idx="6">
                  <c:v>Dopalacze</c:v>
                </c:pt>
                <c:pt idx="7">
                  <c:v>Leki</c:v>
                </c:pt>
              </c:strCache>
            </c:strRef>
          </c:cat>
          <c:val>
            <c:numRef>
              <c:f>'[tabelki_podstawowa.xlsx]używanie częstotliwość'!$Q$21:$Q$28</c:f>
              <c:numCache>
                <c:formatCode>0.0%</c:formatCode>
                <c:ptCount val="8"/>
                <c:pt idx="0">
                  <c:v>0.22393822393822393</c:v>
                </c:pt>
                <c:pt idx="1">
                  <c:v>0.20463320463320464</c:v>
                </c:pt>
                <c:pt idx="2">
                  <c:v>8.8803088803088806E-2</c:v>
                </c:pt>
                <c:pt idx="3">
                  <c:v>3.8610038610038609E-2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1"/>
          <c:order val="1"/>
          <c:tx>
            <c:strRef>
              <c:f>'[tabelki_podstawowa.xlsx]używanie częstotliwość'!$R$20</c:f>
              <c:strCache>
                <c:ptCount val="1"/>
                <c:pt idx="0">
                  <c:v>kilka razy w roku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4.7846889952153108E-3"/>
                </c:manualLayout>
              </c:layout>
              <c:tx>
                <c:rich>
                  <a:bodyPr/>
                  <a:lstStyle/>
                  <a:p>
                    <a:fld id="{8D388BD5-3D98-4383-9DEA-394BE712CD60}" type="VALUE">
                      <a:rPr lang="en-US"/>
                      <a:pPr/>
                      <a:t>[WARTOŚĆ]</a:t>
                    </a:fld>
                    <a:r>
                      <a:rPr lang="en-US"/>
                      <a:t>; 30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2.2045855379188711E-2"/>
                  <c:y val="-4.7846889952153108E-3"/>
                </c:manualLayout>
              </c:layout>
              <c:tx>
                <c:rich>
                  <a:bodyPr/>
                  <a:lstStyle/>
                  <a:p>
                    <a:fld id="{8E100A9E-FA2E-4AE4-9C4C-CD6E5415A793}" type="VALUE">
                      <a:rPr lang="en-US"/>
                      <a:pPr/>
                      <a:t>[WARTOŚĆ]</a:t>
                    </a:fld>
                    <a:r>
                      <a:rPr lang="en-US"/>
                      <a:t>; 31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3.3068783068783025E-2"/>
                  <c:y val="-4.7846889952153108E-3"/>
                </c:manualLayout>
              </c:layout>
              <c:tx>
                <c:rich>
                  <a:bodyPr/>
                  <a:lstStyle/>
                  <a:p>
                    <a:fld id="{C2EEBCC1-0DC4-4439-92CC-529860488CF9}" type="VALUE">
                      <a:rPr lang="en-US"/>
                      <a:pPr/>
                      <a:t>[WARTOŚĆ]</a:t>
                    </a:fld>
                    <a:r>
                      <a:rPr lang="en-US"/>
                      <a:t>; 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2B684086-28FB-4976-9C8A-CB66A94D89E5}" type="VALUE">
                      <a:rPr lang="en-US"/>
                      <a:pPr/>
                      <a:t>[WARTOŚĆ]</a:t>
                    </a:fld>
                    <a:r>
                      <a:rPr lang="en-US"/>
                      <a:t>; 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E14538C2-C0A1-49F9-83FF-875BCE114714}" type="VALUE">
                      <a:rPr lang="en-US"/>
                      <a:pPr/>
                      <a:t>[WARTOŚĆ]</a:t>
                    </a:fld>
                    <a:r>
                      <a:rPr lang="en-US"/>
                      <a:t>; 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CBE9E219-43FF-4C21-9564-C4B5AA2C2DD3}" type="VALUE">
                      <a:rPr lang="en-US"/>
                      <a:pPr/>
                      <a:t>[WARTOŚĆ]</a:t>
                    </a:fld>
                    <a:r>
                      <a:rPr lang="en-US"/>
                      <a:t>; 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0300204D-0A19-4F18-8F3E-7FEC736AA33F}" type="VALUE">
                      <a:rPr lang="en-US"/>
                      <a:pPr/>
                      <a:t>[WARTOŚĆ]</a:t>
                    </a:fld>
                    <a:r>
                      <a:rPr lang="en-US"/>
                      <a:t>; 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D26F2405-4797-4302-8746-C6FF2B26CE87}" type="VALUE">
                      <a:rPr lang="en-US"/>
                      <a:pPr/>
                      <a:t>[WARTOŚĆ]</a:t>
                    </a:fld>
                    <a:r>
                      <a:rPr lang="en-US"/>
                      <a:t>; 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'[tabelki_podstawowa.xlsx]używanie częstotliwość'!$P$21:$P$28</c:f>
              <c:strCache>
                <c:ptCount val="8"/>
                <c:pt idx="0">
                  <c:v>Kawa</c:v>
                </c:pt>
                <c:pt idx="1">
                  <c:v>Napoje energetyzujące</c:v>
                </c:pt>
                <c:pt idx="2">
                  <c:v>Alkohol</c:v>
                </c:pt>
                <c:pt idx="3">
                  <c:v>Papierosy</c:v>
                </c:pt>
                <c:pt idx="4">
                  <c:v>Marihuana/haszysz</c:v>
                </c:pt>
                <c:pt idx="5">
                  <c:v>Amfetamina</c:v>
                </c:pt>
                <c:pt idx="6">
                  <c:v>Dopalacze</c:v>
                </c:pt>
                <c:pt idx="7">
                  <c:v>Leki</c:v>
                </c:pt>
              </c:strCache>
            </c:strRef>
          </c:cat>
          <c:val>
            <c:numRef>
              <c:f>'[tabelki_podstawowa.xlsx]używanie częstotliwość'!$R$21:$R$28</c:f>
              <c:numCache>
                <c:formatCode>0.0%</c:formatCode>
                <c:ptCount val="8"/>
                <c:pt idx="0">
                  <c:v>0.11583011583011583</c:v>
                </c:pt>
                <c:pt idx="1">
                  <c:v>0.11969111969111969</c:v>
                </c:pt>
                <c:pt idx="2">
                  <c:v>2.3166023166023165E-2</c:v>
                </c:pt>
                <c:pt idx="3">
                  <c:v>0</c:v>
                </c:pt>
                <c:pt idx="4">
                  <c:v>3.8610038610038611E-3</c:v>
                </c:pt>
                <c:pt idx="5">
                  <c:v>3.8610038610038611E-3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2"/>
          <c:order val="2"/>
          <c:tx>
            <c:strRef>
              <c:f>'[tabelki_podstawowa.xlsx]używanie częstotliwość'!$S$20</c:f>
              <c:strCache>
                <c:ptCount val="1"/>
                <c:pt idx="0">
                  <c:v>kilka razy w miesiącu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427DC7AB-DB4C-4DE8-99D6-75A09B45F9CC}" type="VALUE">
                      <a:rPr lang="en-US"/>
                      <a:pPr/>
                      <a:t>[WARTOŚĆ]</a:t>
                    </a:fld>
                    <a:r>
                      <a:rPr lang="en-US"/>
                      <a:t>; 14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8.0833869257269799E-17"/>
                  <c:y val="-4.7846889952153108E-3"/>
                </c:manualLayout>
              </c:layout>
              <c:tx>
                <c:rich>
                  <a:bodyPr/>
                  <a:lstStyle/>
                  <a:p>
                    <a:fld id="{77FDFA85-BB5C-4CEB-8813-F7CC04F54D23}" type="VALUE">
                      <a:rPr lang="en-US"/>
                      <a:pPr/>
                      <a:t>[WARTOŚĆ]</a:t>
                    </a:fld>
                    <a:r>
                      <a:rPr lang="en-US"/>
                      <a:t>; 22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17751FCD-BA20-4DD1-AF6D-3566BEC90FE7}" type="VALUE">
                      <a:rPr lang="en-US"/>
                      <a:pPr/>
                      <a:t>[WARTOŚĆ]</a:t>
                    </a:fld>
                    <a:r>
                      <a:rPr lang="en-US"/>
                      <a:t>; 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15A89E05-B2E6-4707-97FE-7AD9DCCF1A48}" type="VALUE">
                      <a:rPr lang="en-US"/>
                      <a:pPr/>
                      <a:t>[WARTOŚĆ]</a:t>
                    </a:fld>
                    <a:r>
                      <a:rPr lang="en-US"/>
                      <a:t>; 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259CE04A-6759-4FE5-8F28-BCE7241890C2}" type="VALUE">
                      <a:rPr lang="en-US"/>
                      <a:pPr/>
                      <a:t>[WARTOŚĆ]</a:t>
                    </a:fld>
                    <a:r>
                      <a:rPr lang="en-US"/>
                      <a:t>; 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658F9D4D-471D-481D-AFE1-DCEF96E9512D}" type="VALUE">
                      <a:rPr lang="en-US"/>
                      <a:pPr/>
                      <a:t>[WARTOŚĆ]</a:t>
                    </a:fld>
                    <a:r>
                      <a:rPr lang="en-US"/>
                      <a:t>; 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92AD59F9-0A4C-4905-872D-913BF1A86BA5}" type="VALUE">
                      <a:rPr lang="en-US"/>
                      <a:pPr/>
                      <a:t>[WARTOŚĆ]</a:t>
                    </a:fld>
                    <a:r>
                      <a:rPr lang="en-US"/>
                      <a:t>; 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14C98B41-4C84-4751-82B0-0DE1077CCCC7}" type="VALUE">
                      <a:rPr lang="en-US"/>
                      <a:pPr/>
                      <a:t>[WARTOŚĆ]</a:t>
                    </a:fld>
                    <a:r>
                      <a:rPr lang="en-US"/>
                      <a:t>; 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'[tabelki_podstawowa.xlsx]używanie częstotliwość'!$P$21:$P$28</c:f>
              <c:strCache>
                <c:ptCount val="8"/>
                <c:pt idx="0">
                  <c:v>Kawa</c:v>
                </c:pt>
                <c:pt idx="1">
                  <c:v>Napoje energetyzujące</c:v>
                </c:pt>
                <c:pt idx="2">
                  <c:v>Alkohol</c:v>
                </c:pt>
                <c:pt idx="3">
                  <c:v>Papierosy</c:v>
                </c:pt>
                <c:pt idx="4">
                  <c:v>Marihuana/haszysz</c:v>
                </c:pt>
                <c:pt idx="5">
                  <c:v>Amfetamina</c:v>
                </c:pt>
                <c:pt idx="6">
                  <c:v>Dopalacze</c:v>
                </c:pt>
                <c:pt idx="7">
                  <c:v>Leki</c:v>
                </c:pt>
              </c:strCache>
            </c:strRef>
          </c:cat>
          <c:val>
            <c:numRef>
              <c:f>'[tabelki_podstawowa.xlsx]używanie częstotliwość'!$S$21:$S$28</c:f>
              <c:numCache>
                <c:formatCode>0.0%</c:formatCode>
                <c:ptCount val="8"/>
                <c:pt idx="0">
                  <c:v>5.4054054054054057E-2</c:v>
                </c:pt>
                <c:pt idx="1">
                  <c:v>8.4942084942084939E-2</c:v>
                </c:pt>
                <c:pt idx="2">
                  <c:v>7.7220077220077222E-3</c:v>
                </c:pt>
                <c:pt idx="3">
                  <c:v>3.8610038610038611E-3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3"/>
          <c:order val="3"/>
          <c:tx>
            <c:strRef>
              <c:f>'[tabelki_podstawowa.xlsx]używanie częstotliwość'!$T$20</c:f>
              <c:strCache>
                <c:ptCount val="1"/>
                <c:pt idx="0">
                  <c:v>kilka razy w tygodniu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EEC8150B-D739-45A0-B7B7-E6B74B785815}" type="VALUE">
                      <a:rPr lang="en-US"/>
                      <a:pPr/>
                      <a:t>[WARTOŚĆ]</a:t>
                    </a:fld>
                    <a:r>
                      <a:rPr lang="en-US"/>
                      <a:t>; 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4.04169346286349E-17"/>
                  <c:y val="-2.392344497607743E-3"/>
                </c:manualLayout>
              </c:layout>
              <c:tx>
                <c:rich>
                  <a:bodyPr/>
                  <a:lstStyle/>
                  <a:p>
                    <a:fld id="{DB7D79BD-6D0C-4E2D-B6CA-CFD4ED43C426}" type="VALUE">
                      <a:rPr lang="en-US"/>
                      <a:pPr/>
                      <a:t>[WARTOŚĆ]</a:t>
                    </a:fld>
                    <a:r>
                      <a:rPr lang="en-US"/>
                      <a:t>; 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D2B1A19B-6250-4182-B8F7-7F52C5018662}" type="VALUE">
                      <a:rPr lang="en-US"/>
                      <a:pPr/>
                      <a:t>[WARTOŚĆ]</a:t>
                    </a:fld>
                    <a:r>
                      <a:rPr lang="en-US"/>
                      <a:t>; 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305C8DE7-D7F3-4715-8E2E-563E28D641B4}" type="VALUE">
                      <a:rPr lang="en-US"/>
                      <a:pPr/>
                      <a:t>[WARTOŚĆ]</a:t>
                    </a:fld>
                    <a:r>
                      <a:rPr lang="en-US"/>
                      <a:t>; 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D8417665-3529-4F29-A5FF-BFDC35C0DDB5}" type="VALUE">
                      <a:rPr lang="en-US"/>
                      <a:pPr/>
                      <a:t>[WARTOŚĆ]</a:t>
                    </a:fld>
                    <a:r>
                      <a:rPr lang="en-US"/>
                      <a:t>; 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01DCDBC7-D19E-491A-A4E3-CD55E8E12783}" type="VALUE">
                      <a:rPr lang="en-US"/>
                      <a:pPr/>
                      <a:t>[WARTOŚĆ]</a:t>
                    </a:fld>
                    <a:r>
                      <a:rPr lang="en-US"/>
                      <a:t>; 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7EFA9CC9-8E6C-4D8E-AE24-67AC5E2B0776}" type="VALUE">
                      <a:rPr lang="en-US"/>
                      <a:pPr/>
                      <a:t>[WARTOŚĆ]</a:t>
                    </a:fld>
                    <a:r>
                      <a:rPr lang="en-US"/>
                      <a:t>; 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E8530921-3245-4907-A14F-54810AE0C880}" type="VALUE">
                      <a:rPr lang="en-US"/>
                      <a:pPr/>
                      <a:t>[WARTOŚĆ]</a:t>
                    </a:fld>
                    <a:r>
                      <a:rPr lang="en-US"/>
                      <a:t>; 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'[tabelki_podstawowa.xlsx]używanie częstotliwość'!$P$21:$P$28</c:f>
              <c:strCache>
                <c:ptCount val="8"/>
                <c:pt idx="0">
                  <c:v>Kawa</c:v>
                </c:pt>
                <c:pt idx="1">
                  <c:v>Napoje energetyzujące</c:v>
                </c:pt>
                <c:pt idx="2">
                  <c:v>Alkohol</c:v>
                </c:pt>
                <c:pt idx="3">
                  <c:v>Papierosy</c:v>
                </c:pt>
                <c:pt idx="4">
                  <c:v>Marihuana/haszysz</c:v>
                </c:pt>
                <c:pt idx="5">
                  <c:v>Amfetamina</c:v>
                </c:pt>
                <c:pt idx="6">
                  <c:v>Dopalacze</c:v>
                </c:pt>
                <c:pt idx="7">
                  <c:v>Leki</c:v>
                </c:pt>
              </c:strCache>
            </c:strRef>
          </c:cat>
          <c:val>
            <c:numRef>
              <c:f>'[tabelki_podstawowa.xlsx]używanie częstotliwość'!$T$21:$T$28</c:f>
              <c:numCache>
                <c:formatCode>0.0%</c:formatCode>
                <c:ptCount val="8"/>
                <c:pt idx="0">
                  <c:v>1.5444015444015444E-2</c:v>
                </c:pt>
                <c:pt idx="1">
                  <c:v>3.4749034749034749E-2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4"/>
          <c:order val="4"/>
          <c:tx>
            <c:strRef>
              <c:f>'[tabelki_podstawowa.xlsx]używanie częstotliwość'!$U$20</c:f>
              <c:strCache>
                <c:ptCount val="1"/>
                <c:pt idx="0">
                  <c:v>codziennie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layout>
                <c:manualLayout>
                  <c:x val="-4.409171075837783E-3"/>
                  <c:y val="-2.3923444976076554E-3"/>
                </c:manualLayout>
              </c:layout>
              <c:tx>
                <c:rich>
                  <a:bodyPr/>
                  <a:lstStyle/>
                  <a:p>
                    <a:fld id="{63D61B0A-5525-4E93-9FFB-33C664B77D1B}" type="VALUE">
                      <a:rPr lang="en-US"/>
                      <a:pPr/>
                      <a:t>[WARTOŚĆ]</a:t>
                    </a:fld>
                    <a:r>
                      <a:rPr lang="en-US"/>
                      <a:t>; 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"/>
                  <c:y val="-7.1770334928230543E-3"/>
                </c:manualLayout>
              </c:layout>
              <c:tx>
                <c:rich>
                  <a:bodyPr/>
                  <a:lstStyle/>
                  <a:p>
                    <a:fld id="{A96287E8-9F6E-4729-9FFD-B70CB952AD26}" type="VALUE">
                      <a:rPr lang="en-US"/>
                      <a:pPr/>
                      <a:t>[WARTOŚĆ]</a:t>
                    </a:fld>
                    <a:r>
                      <a:rPr lang="en-US"/>
                      <a:t>; 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8E6893A0-3B0D-4DEF-91AF-3759B8804DAB}" type="VALUE">
                      <a:rPr lang="en-US"/>
                      <a:pPr/>
                      <a:t>[WARTOŚĆ]</a:t>
                    </a:fld>
                    <a:r>
                      <a:rPr lang="en-US"/>
                      <a:t>; 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26689CDB-3758-4734-8092-A490F9CEE8C1}" type="VALUE">
                      <a:rPr lang="en-US"/>
                      <a:pPr/>
                      <a:t>[WARTOŚĆ]</a:t>
                    </a:fld>
                    <a:r>
                      <a:rPr lang="en-US"/>
                      <a:t>; 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725B6EAF-5380-4B5A-826C-C47BC396397D}" type="VALUE">
                      <a:rPr lang="en-US"/>
                      <a:pPr/>
                      <a:t>[WARTOŚĆ]</a:t>
                    </a:fld>
                    <a:r>
                      <a:rPr lang="en-US"/>
                      <a:t>; 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E2715A31-6F3C-4BA5-AB22-3C7EBFF61A7E}" type="VALUE">
                      <a:rPr lang="en-US"/>
                      <a:pPr/>
                      <a:t>[WARTOŚĆ]</a:t>
                    </a:fld>
                    <a:r>
                      <a:rPr lang="en-US"/>
                      <a:t>; 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90CC4455-1F79-4C9C-A675-70B129093368}" type="VALUE">
                      <a:rPr lang="en-US"/>
                      <a:pPr/>
                      <a:t>[WARTOŚĆ]</a:t>
                    </a:fld>
                    <a:r>
                      <a:rPr lang="en-US"/>
                      <a:t>; 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AE0A6241-C022-479E-A9E0-5920BFDB4523}" type="VALUE">
                      <a:rPr lang="en-US"/>
                      <a:pPr/>
                      <a:t>[WARTOŚĆ]</a:t>
                    </a:fld>
                    <a:r>
                      <a:rPr lang="en-US"/>
                      <a:t>; 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'[tabelki_podstawowa.xlsx]używanie częstotliwość'!$P$21:$P$28</c:f>
              <c:strCache>
                <c:ptCount val="8"/>
                <c:pt idx="0">
                  <c:v>Kawa</c:v>
                </c:pt>
                <c:pt idx="1">
                  <c:v>Napoje energetyzujące</c:v>
                </c:pt>
                <c:pt idx="2">
                  <c:v>Alkohol</c:v>
                </c:pt>
                <c:pt idx="3">
                  <c:v>Papierosy</c:v>
                </c:pt>
                <c:pt idx="4">
                  <c:v>Marihuana/haszysz</c:v>
                </c:pt>
                <c:pt idx="5">
                  <c:v>Amfetamina</c:v>
                </c:pt>
                <c:pt idx="6">
                  <c:v>Dopalacze</c:v>
                </c:pt>
                <c:pt idx="7">
                  <c:v>Leki</c:v>
                </c:pt>
              </c:strCache>
            </c:strRef>
          </c:cat>
          <c:val>
            <c:numRef>
              <c:f>'[tabelki_podstawowa.xlsx]używanie częstotliwość'!$U$21:$U$28</c:f>
              <c:numCache>
                <c:formatCode>0.0%</c:formatCode>
                <c:ptCount val="8"/>
                <c:pt idx="0">
                  <c:v>1.1583011583011582E-2</c:v>
                </c:pt>
                <c:pt idx="1">
                  <c:v>7.7220077220077222E-3</c:v>
                </c:pt>
                <c:pt idx="2">
                  <c:v>7.7220077220077222E-3</c:v>
                </c:pt>
                <c:pt idx="3">
                  <c:v>1.5444015444015444E-2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0727808"/>
        <c:axId val="102902016"/>
        <c:axId val="0"/>
      </c:bar3DChart>
      <c:catAx>
        <c:axId val="10072780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102902016"/>
        <c:crosses val="autoZero"/>
        <c:auto val="1"/>
        <c:lblAlgn val="ctr"/>
        <c:lblOffset val="100"/>
        <c:noMultiLvlLbl val="0"/>
      </c:catAx>
      <c:valAx>
        <c:axId val="102902016"/>
        <c:scaling>
          <c:orientation val="minMax"/>
        </c:scaling>
        <c:delete val="0"/>
        <c:axPos val="b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pl-PL"/>
          </a:p>
        </c:txPr>
        <c:crossAx val="1007278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746095800524933"/>
          <c:y val="0.33072134733158354"/>
          <c:w val="0.15628904199475063"/>
          <c:h val="0.24781641878098568"/>
        </c:manualLayout>
      </c:layout>
      <c:overlay val="0"/>
      <c:txPr>
        <a:bodyPr/>
        <a:lstStyle/>
        <a:p>
          <a:pPr>
            <a:defRPr sz="1400" b="1" baseline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accent4">
        <a:lumMod val="20000"/>
        <a:lumOff val="80000"/>
      </a:schemeClr>
    </a:solidFill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E2848-D143-4281-9FED-F0E6116FB3BB}" type="datetimeFigureOut">
              <a:rPr lang="pl-PL" smtClean="0"/>
              <a:t>2016-04-14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D8B76-A738-49E0-8552-6AD4457B36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3744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C4449-63DE-441B-8A96-7F28EFB8485F}" type="datetimeFigureOut">
              <a:rPr lang="pl-PL" smtClean="0"/>
              <a:t>2016-04-14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5F8FD-FAA1-4728-9C43-DB3F763B1D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8517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5F8FD-FAA1-4728-9C43-DB3F763B1D24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1672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CA70C43B-0836-4BDA-9A79-33D0D4243E42}" type="datetimeFigureOut">
              <a:rPr lang="pl-PL" smtClean="0"/>
              <a:t>2016-04-14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pl-PL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EF426AFF-A626-4B84-9175-4357536EE7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2433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0C43B-0836-4BDA-9A79-33D0D4243E42}" type="datetimeFigureOut">
              <a:rPr lang="pl-PL" smtClean="0"/>
              <a:t>2016-04-14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6AFF-A626-4B84-9175-4357536EE7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151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0C43B-0836-4BDA-9A79-33D0D4243E42}" type="datetimeFigureOut">
              <a:rPr lang="pl-PL" smtClean="0"/>
              <a:t>2016-04-14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6AFF-A626-4B84-9175-4357536EE7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3208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0C43B-0836-4BDA-9A79-33D0D4243E42}" type="datetimeFigureOut">
              <a:rPr lang="pl-PL" smtClean="0"/>
              <a:t>2016-04-14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6AFF-A626-4B84-9175-4357536EE7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9499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0C43B-0836-4BDA-9A79-33D0D4243E42}" type="datetimeFigureOut">
              <a:rPr lang="pl-PL" smtClean="0"/>
              <a:t>2016-04-14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6AFF-A626-4B84-9175-4357536EE7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3105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0C43B-0836-4BDA-9A79-33D0D4243E42}" type="datetimeFigureOut">
              <a:rPr lang="pl-PL" smtClean="0"/>
              <a:t>2016-04-14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6AFF-A626-4B84-9175-4357536EE7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75698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0C43B-0836-4BDA-9A79-33D0D4243E42}" type="datetimeFigureOut">
              <a:rPr lang="pl-PL" smtClean="0"/>
              <a:t>2016-04-14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6AFF-A626-4B84-9175-4357536EE7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67253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0C43B-0836-4BDA-9A79-33D0D4243E42}" type="datetimeFigureOut">
              <a:rPr lang="pl-PL" smtClean="0"/>
              <a:t>2016-04-14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6AFF-A626-4B84-9175-4357536EE7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5165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0C43B-0836-4BDA-9A79-33D0D4243E42}" type="datetimeFigureOut">
              <a:rPr lang="pl-PL" smtClean="0"/>
              <a:t>2016-04-14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6AFF-A626-4B84-9175-4357536EE7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624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0C43B-0836-4BDA-9A79-33D0D4243E42}" type="datetimeFigureOut">
              <a:rPr lang="pl-PL" smtClean="0"/>
              <a:t>2016-04-14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6AFF-A626-4B84-9175-4357536EE7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5052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0C43B-0836-4BDA-9A79-33D0D4243E42}" type="datetimeFigureOut">
              <a:rPr lang="pl-PL" smtClean="0"/>
              <a:t>2016-04-14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6AFF-A626-4B84-9175-4357536EE7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8208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0C43B-0836-4BDA-9A79-33D0D4243E42}" type="datetimeFigureOut">
              <a:rPr lang="pl-PL" smtClean="0"/>
              <a:t>2016-04-14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6AFF-A626-4B84-9175-4357536EE7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0104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0C43B-0836-4BDA-9A79-33D0D4243E42}" type="datetimeFigureOut">
              <a:rPr lang="pl-PL" smtClean="0"/>
              <a:t>2016-04-14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6AFF-A626-4B84-9175-4357536EE7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5703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0C43B-0836-4BDA-9A79-33D0D4243E42}" type="datetimeFigureOut">
              <a:rPr lang="pl-PL" smtClean="0"/>
              <a:t>2016-04-14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6AFF-A626-4B84-9175-4357536EE7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6160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0C43B-0836-4BDA-9A79-33D0D4243E42}" type="datetimeFigureOut">
              <a:rPr lang="pl-PL" smtClean="0"/>
              <a:t>2016-04-14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6AFF-A626-4B84-9175-4357536EE7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0066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0C43B-0836-4BDA-9A79-33D0D4243E42}" type="datetimeFigureOut">
              <a:rPr lang="pl-PL" smtClean="0"/>
              <a:t>2016-04-14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6AFF-A626-4B84-9175-4357536EE7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7323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0C43B-0836-4BDA-9A79-33D0D4243E42}" type="datetimeFigureOut">
              <a:rPr lang="pl-PL" smtClean="0"/>
              <a:t>2016-04-14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6AFF-A626-4B84-9175-4357536EE7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6275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CA70C43B-0836-4BDA-9A79-33D0D4243E42}" type="datetimeFigureOut">
              <a:rPr lang="pl-PL" smtClean="0"/>
              <a:t>2016-04-14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EF426AFF-A626-4B84-9175-4357536EE7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7618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  <p:sldLayoutId id="2147483929" r:id="rId13"/>
    <p:sldLayoutId id="2147483930" r:id="rId14"/>
    <p:sldLayoutId id="2147483931" r:id="rId15"/>
    <p:sldLayoutId id="2147483932" r:id="rId16"/>
    <p:sldLayoutId id="214748393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ld.sadownictwo.com.pl/15149__Bezpieczne-stosowanie-srodkow-ochrony-roslin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pl/url?sa=i&amp;rct=j&amp;q=&amp;esrc=s&amp;source=imgres&amp;cd=&amp;cad=rja&amp;uact=8&amp;ved=0ahUKEwjjh8Ct8vzLAhVhIJoKHb0uCHcQjB0IBg&amp;url=http://abcnauka.pl/p/3429,kreatywne-warsztaty-dla-dzieci&amp;psig=AFQjCNEAzm4zCknIu9mkw9xz8xGi68eeDA&amp;ust=1460131099160159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mcpu.krakow.pl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pl/url?sa=i&amp;rct=j&amp;q=&amp;esrc=s&amp;source=imgres&amp;cd=&amp;cad=rja&amp;uact=8&amp;ved=0ahUKEwjxv6vq8_zLAhVkJ5oKHWrJB2EQjB0IBg&amp;url=http://www.trucks.com.pl/aktualnosci/ankieta-sennosc-za-kierownica/&amp;psig=AFQjCNFYCv_YKFoGoWVlCzrvQruakB55Og&amp;ust=1460131495553362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54955" y="1050878"/>
            <a:ext cx="8825658" cy="2879677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Monitorowanie zachowań ryzykownych wśród uczniów szkół podstawowych.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54955" y="5091279"/>
            <a:ext cx="8825658" cy="861420"/>
          </a:xfrm>
        </p:spPr>
        <p:txBody>
          <a:bodyPr>
            <a:noAutofit/>
          </a:bodyPr>
          <a:lstStyle/>
          <a:p>
            <a:r>
              <a:rPr lang="pl-PL" sz="2200" b="1" dirty="0" smtClean="0">
                <a:solidFill>
                  <a:srgbClr val="66FF66"/>
                </a:solidFill>
              </a:rPr>
              <a:t>Program „Bezpieczni od podstaw” jako przykład oddziaływań profilaktycznych skierowanych do dzieci.</a:t>
            </a:r>
          </a:p>
          <a:p>
            <a:pPr algn="ctr"/>
            <a:r>
              <a:rPr lang="pl-PL" sz="22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Kraków, 15 kwietnia 2016</a:t>
            </a:r>
            <a:endParaRPr lang="pl-PL" sz="22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39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/>
          <p:cNvGraphicFramePr/>
          <p:nvPr>
            <p:extLst>
              <p:ext uri="{D42A27DB-BD31-4B8C-83A1-F6EECF244321}">
                <p14:modId xmlns:p14="http://schemas.microsoft.com/office/powerpoint/2010/main" val="1512979858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2066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/>
          <p:cNvGraphicFramePr/>
          <p:nvPr>
            <p:extLst>
              <p:ext uri="{D42A27DB-BD31-4B8C-83A1-F6EECF244321}">
                <p14:modId xmlns:p14="http://schemas.microsoft.com/office/powerpoint/2010/main" val="3475473834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0411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/>
          <p:cNvGraphicFramePr/>
          <p:nvPr>
            <p:extLst>
              <p:ext uri="{D42A27DB-BD31-4B8C-83A1-F6EECF244321}">
                <p14:modId xmlns:p14="http://schemas.microsoft.com/office/powerpoint/2010/main" val="2540112304"/>
              </p:ext>
            </p:extLst>
          </p:nvPr>
        </p:nvGraphicFramePr>
        <p:xfrm>
          <a:off x="0" y="0"/>
          <a:ext cx="12192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5197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val="2696437950"/>
              </p:ext>
            </p:extLst>
          </p:nvPr>
        </p:nvGraphicFramePr>
        <p:xfrm>
          <a:off x="0" y="0"/>
          <a:ext cx="12191999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6208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/>
          <p:cNvGraphicFramePr/>
          <p:nvPr>
            <p:extLst>
              <p:ext uri="{D42A27DB-BD31-4B8C-83A1-F6EECF244321}">
                <p14:modId xmlns:p14="http://schemas.microsoft.com/office/powerpoint/2010/main" val="772098339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6342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/>
          <p:cNvGraphicFramePr/>
          <p:nvPr>
            <p:extLst>
              <p:ext uri="{D42A27DB-BD31-4B8C-83A1-F6EECF244321}">
                <p14:modId xmlns:p14="http://schemas.microsoft.com/office/powerpoint/2010/main" val="1998843248"/>
              </p:ext>
            </p:extLst>
          </p:nvPr>
        </p:nvGraphicFramePr>
        <p:xfrm>
          <a:off x="1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95041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/>
          <p:cNvGraphicFramePr/>
          <p:nvPr>
            <p:extLst>
              <p:ext uri="{D42A27DB-BD31-4B8C-83A1-F6EECF244321}">
                <p14:modId xmlns:p14="http://schemas.microsoft.com/office/powerpoint/2010/main" val="802038338"/>
              </p:ext>
            </p:extLst>
          </p:nvPr>
        </p:nvGraphicFramePr>
        <p:xfrm>
          <a:off x="1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21430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/>
          <p:cNvGraphicFramePr/>
          <p:nvPr>
            <p:extLst>
              <p:ext uri="{D42A27DB-BD31-4B8C-83A1-F6EECF244321}">
                <p14:modId xmlns:p14="http://schemas.microsoft.com/office/powerpoint/2010/main" val="3451442384"/>
              </p:ext>
            </p:extLst>
          </p:nvPr>
        </p:nvGraphicFramePr>
        <p:xfrm>
          <a:off x="1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9064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/>
          <p:cNvGraphicFramePr/>
          <p:nvPr>
            <p:extLst>
              <p:ext uri="{D42A27DB-BD31-4B8C-83A1-F6EECF244321}">
                <p14:modId xmlns:p14="http://schemas.microsoft.com/office/powerpoint/2010/main" val="1781552321"/>
              </p:ext>
            </p:extLst>
          </p:nvPr>
        </p:nvGraphicFramePr>
        <p:xfrm>
          <a:off x="1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41595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„Bezpieczni od podstaw”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06612" y="2603500"/>
            <a:ext cx="6078358" cy="34163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200" dirty="0"/>
              <a:t>Program profilaktyczny pt. </a:t>
            </a:r>
            <a:r>
              <a:rPr lang="pl-PL" sz="2200" b="1" dirty="0"/>
              <a:t>„Bezpieczni od podstaw”</a:t>
            </a:r>
            <a:r>
              <a:rPr lang="pl-PL" sz="2200" dirty="0"/>
              <a:t> stanowi propozycję </a:t>
            </a:r>
            <a:r>
              <a:rPr lang="pl-PL" sz="2200" dirty="0" smtClean="0"/>
              <a:t>oddziaływań </a:t>
            </a:r>
            <a:r>
              <a:rPr lang="pl-PL" sz="2200" dirty="0"/>
              <a:t>z obszaru profilaktyki uniwersalnej, realizowanej w formie zintegrowanej dla szkół podstawowych. Program został przygotowany w oparciu o wiedzę z zakresu: </a:t>
            </a:r>
            <a:r>
              <a:rPr lang="pl-PL" sz="2400" dirty="0"/>
              <a:t>psychologii</a:t>
            </a:r>
            <a:r>
              <a:rPr lang="pl-PL" sz="2200" dirty="0"/>
              <a:t> rozwojowej, profilaktyki zachowań ryzykowanych wśród dzieci i młodzieży, koncepcji </a:t>
            </a:r>
            <a:r>
              <a:rPr lang="pl-PL" sz="2200" dirty="0" err="1"/>
              <a:t>resilience</a:t>
            </a:r>
            <a:r>
              <a:rPr lang="pl-PL" sz="2200" dirty="0"/>
              <a:t>.</a:t>
            </a:r>
          </a:p>
          <a:p>
            <a:pPr algn="just"/>
            <a:endParaRPr lang="pl-PL" sz="22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280" y="2603500"/>
            <a:ext cx="4466741" cy="3565288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7934484" y="6168788"/>
            <a:ext cx="24994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100" dirty="0" smtClean="0">
                <a:solidFill>
                  <a:srgbClr val="7D7D7D"/>
                </a:solidFill>
                <a:latin typeface="arial" panose="020B0604020202020204" pitchFamily="34" charset="0"/>
                <a:hlinkClick r:id="rId3"/>
              </a:rPr>
              <a:t>Źródło: www.old.sadownictwo.com.pl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313845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1154955" y="2603500"/>
            <a:ext cx="9858788" cy="3416300"/>
          </a:xfrm>
        </p:spPr>
        <p:txBody>
          <a:bodyPr>
            <a:normAutofit lnSpcReduction="10000"/>
          </a:bodyPr>
          <a:lstStyle/>
          <a:p>
            <a:pPr algn="just"/>
            <a:r>
              <a:rPr lang="pl-PL" sz="2400" dirty="0" smtClean="0"/>
              <a:t>W Miejskim Centrum Profilaktyki Uzależnień w Krakowie co roku prowadzimy badania monitorujące sięganie po substancje psychoaktywne przez uczniów krakowskich szkół. W roku ubiegłym powstała piąta edycja raportu pt. </a:t>
            </a:r>
            <a:r>
              <a:rPr lang="pl-PL" sz="2400" dirty="0">
                <a:solidFill>
                  <a:schemeClr val="tx1"/>
                </a:solidFill>
              </a:rPr>
              <a:t>„ Styl życia, używanie substancji psychoaktywnych, zachowania ryzykowne oraz postawy wobec używania substancji psychoaktywnych w grupie uczniów krakowskich szkół podstawowych, gimnazjalnych i </a:t>
            </a:r>
            <a:r>
              <a:rPr lang="pl-PL" sz="2400" dirty="0" smtClean="0">
                <a:solidFill>
                  <a:schemeClr val="tx1"/>
                </a:solidFill>
              </a:rPr>
              <a:t>ponadgimnazjalnych”. W roku szkolnym 2014/2015 w badaniach ankietowych uczestniczyło łącznie 3528 uczniów szkół w Krakowie.</a:t>
            </a:r>
            <a:endParaRPr lang="pl-PL" sz="2400" dirty="0">
              <a:solidFill>
                <a:schemeClr val="tx1"/>
              </a:solidFill>
            </a:endParaRPr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21346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Zagrożenia dla dzieci w wieku szkolnym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54953" y="2279036"/>
            <a:ext cx="10036209" cy="3416300"/>
          </a:xfrm>
        </p:spPr>
        <p:txBody>
          <a:bodyPr>
            <a:noAutofit/>
          </a:bodyPr>
          <a:lstStyle/>
          <a:p>
            <a:pPr algn="just"/>
            <a:r>
              <a:rPr lang="pl-PL" sz="2400" dirty="0"/>
              <a:t>Wiek szkolny to faza życia o największym znaczeniu w kontekście społecznym. W tym okresie rozwijają  się podstawowe dla życia w społeczeństwie kompetencje: stosunek do pracy, umiejętność współdziałania w grupie. Nic więc dziwnego, że najważniejszymi zagrożeniami indywidualnego rozwoju ucznia są te, które przynajmniej potencjalnie mogą ograniczyć lub wykluczyć jego udział w życiu społecznym</a:t>
            </a:r>
            <a:r>
              <a:rPr lang="pl-PL" sz="2400" dirty="0" smtClean="0"/>
              <a:t>.</a:t>
            </a:r>
          </a:p>
          <a:p>
            <a:pPr algn="just"/>
            <a:r>
              <a:rPr lang="pl-PL" sz="2400" dirty="0"/>
              <a:t>Z okresem szkolnym zazębia się także etap dojrzewania (od 10 roku życia), który </a:t>
            </a:r>
            <a:r>
              <a:rPr lang="pl-PL" sz="2400" dirty="0" smtClean="0"/>
              <a:t>jest okresem </a:t>
            </a:r>
            <a:r>
              <a:rPr lang="pl-PL" sz="2400" dirty="0"/>
              <a:t>wzmożonej podatności na występowanie zachowań ryzykownych</a:t>
            </a:r>
            <a:r>
              <a:rPr lang="pl-PL" sz="2400" dirty="0" smtClean="0"/>
              <a:t>, </a:t>
            </a:r>
            <a:r>
              <a:rPr lang="pl-PL" sz="2400" dirty="0"/>
              <a:t>w szczególności sięganie po substancje psychoaktywne, w celu zmiany nastroju, np.: alkoholu i narkotyków. </a:t>
            </a:r>
          </a:p>
        </p:txBody>
      </p:sp>
    </p:spTree>
    <p:extLst>
      <p:ext uri="{BB962C8B-B14F-4D97-AF65-F5344CB8AC3E}">
        <p14:creationId xmlns:p14="http://schemas.microsoft.com/office/powerpoint/2010/main" val="181400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Założenia programu profilaktycznego „Bezpiecznie od podstaw”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81749" y="2398783"/>
            <a:ext cx="6507310" cy="3416300"/>
          </a:xfrm>
        </p:spPr>
        <p:txBody>
          <a:bodyPr>
            <a:noAutofit/>
          </a:bodyPr>
          <a:lstStyle/>
          <a:p>
            <a:pPr algn="just"/>
            <a:r>
              <a:rPr lang="pl-PL" sz="2400" b="1" dirty="0"/>
              <a:t>Cel główny: </a:t>
            </a:r>
            <a:r>
              <a:rPr lang="pl-PL" sz="2400" dirty="0"/>
              <a:t>ograniczenie używania substancji psychoaktywnych wśród uczniów szkół podstawowych na terenie Gminy Miejskiej Kraków.</a:t>
            </a:r>
          </a:p>
          <a:p>
            <a:pPr algn="just"/>
            <a:r>
              <a:rPr lang="pl-PL" sz="2400" b="1" dirty="0"/>
              <a:t>Cele szczegółowe</a:t>
            </a:r>
            <a:r>
              <a:rPr lang="pl-PL" sz="2400" dirty="0"/>
              <a:t>: promocja </a:t>
            </a:r>
            <a:r>
              <a:rPr lang="pl-PL" sz="2400" dirty="0" smtClean="0"/>
              <a:t>zdrowego stylu życia rozwój </a:t>
            </a:r>
            <a:r>
              <a:rPr lang="pl-PL" sz="2400" dirty="0"/>
              <a:t>umiejętności psychospołecznych uważanych za kluczowe w prawidłowym rozwoju oraz będących czynnikami chroniącymi przed podejmowaniem zachowań ryzykownych w przyszłości.</a:t>
            </a:r>
          </a:p>
          <a:p>
            <a:pPr algn="just"/>
            <a:endParaRPr lang="pl-PL" sz="24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160" y="2398783"/>
            <a:ext cx="4604931" cy="2997874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7481468" y="5553473"/>
            <a:ext cx="14237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hlinkClick r:id="rId3"/>
              </a:rPr>
              <a:t>Źródło: abcnauka.pl</a:t>
            </a:r>
            <a:endParaRPr lang="pl-PL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12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Akademia Optymizmu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54953" y="2377358"/>
            <a:ext cx="10008914" cy="34163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400" b="1" dirty="0" smtClean="0"/>
              <a:t>	Celem </a:t>
            </a:r>
            <a:r>
              <a:rPr lang="pl-PL" sz="2400" b="1" dirty="0"/>
              <a:t>głównym programu jest</a:t>
            </a:r>
            <a:r>
              <a:rPr lang="pl-PL" sz="2400" dirty="0"/>
              <a:t> rozwijanie optymistycznego stylu życia u uczniów szkół podstawowych</a:t>
            </a:r>
            <a:r>
              <a:rPr lang="pl-PL" sz="2400" dirty="0" smtClean="0"/>
              <a:t>.</a:t>
            </a:r>
          </a:p>
          <a:p>
            <a:pPr marL="0" indent="0" algn="just" fontAlgn="base">
              <a:buNone/>
            </a:pPr>
            <a:r>
              <a:rPr lang="pl-PL" sz="2400" b="1" dirty="0" smtClean="0"/>
              <a:t>	Cele </a:t>
            </a:r>
            <a:r>
              <a:rPr lang="pl-PL" sz="2400" b="1" dirty="0"/>
              <a:t>szczegółowe:</a:t>
            </a:r>
            <a:r>
              <a:rPr lang="pl-PL" sz="2400" dirty="0"/>
              <a:t> uczeń po zajęciach będzie:</a:t>
            </a:r>
          </a:p>
          <a:p>
            <a:pPr algn="just" fontAlgn="base"/>
            <a:r>
              <a:rPr lang="pl-PL" sz="2400" dirty="0"/>
              <a:t>umiał wymienić cechy i umiejętności optymistycznego ucznia,</a:t>
            </a:r>
          </a:p>
          <a:p>
            <a:pPr algn="just" fontAlgn="base"/>
            <a:r>
              <a:rPr lang="pl-PL" sz="2400" dirty="0"/>
              <a:t>znał sposoby na podtrzymanie optymistycznego stylu życia na co dzień,</a:t>
            </a:r>
          </a:p>
          <a:p>
            <a:pPr algn="just" fontAlgn="base"/>
            <a:r>
              <a:rPr lang="pl-PL" sz="2400" dirty="0"/>
              <a:t>umiał wymienić zalety bycia optymistą,</a:t>
            </a:r>
          </a:p>
          <a:p>
            <a:pPr algn="just" fontAlgn="base"/>
            <a:r>
              <a:rPr lang="pl-PL" sz="2400" dirty="0"/>
              <a:t>potrafił rozpoznać negatywne przekonania na swój temat i będzie umiał  im zaprzeczyć.</a:t>
            </a:r>
          </a:p>
          <a:p>
            <a:pPr algn="just"/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48971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Trening Twórczości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81999" y="2257903"/>
            <a:ext cx="10827779" cy="34163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100" b="1" dirty="0" smtClean="0"/>
              <a:t>	Celem </a:t>
            </a:r>
            <a:r>
              <a:rPr lang="pl-PL" sz="2100" b="1" dirty="0"/>
              <a:t>głównym programu</a:t>
            </a:r>
            <a:r>
              <a:rPr lang="pl-PL" sz="2100" dirty="0"/>
              <a:t> jest zwiększenie poziomu wiedzy i umiejętności w kreatywnym radzeniu sobie z zadaniami w aktywności szkolnej i pozaszkolnej</a:t>
            </a:r>
            <a:r>
              <a:rPr lang="pl-PL" sz="2100" dirty="0" smtClean="0"/>
              <a:t>.</a:t>
            </a:r>
          </a:p>
          <a:p>
            <a:pPr marL="0" indent="0" algn="just" fontAlgn="base">
              <a:buNone/>
            </a:pPr>
            <a:r>
              <a:rPr lang="pl-PL" sz="2100" b="1" dirty="0" smtClean="0"/>
              <a:t>	Cele </a:t>
            </a:r>
            <a:r>
              <a:rPr lang="pl-PL" sz="2100" b="1" dirty="0"/>
              <a:t>szczegółowe</a:t>
            </a:r>
            <a:r>
              <a:rPr lang="pl-PL" sz="2100" dirty="0"/>
              <a:t>:</a:t>
            </a:r>
          </a:p>
          <a:p>
            <a:pPr algn="just" fontAlgn="base"/>
            <a:r>
              <a:rPr lang="pl-PL" sz="2100" dirty="0"/>
              <a:t>poszerzenie kompetencji intelektualnych, umiejętności abstrahowania, syntezowania informacji i dedukowania, wyciągania wniosków, klasyfikowania i definiowania, poszukiwania oryginalnych rozwiązań, umiejętności nadawania znaczeń,</a:t>
            </a:r>
          </a:p>
          <a:p>
            <a:pPr algn="just" fontAlgn="base"/>
            <a:r>
              <a:rPr lang="pl-PL" sz="2100" dirty="0"/>
              <a:t>rozwój umiejętności współpracy grupowej, podniesienie kompetencji w zakresie synergii grupowej, rozwój różnych obszarów inteligencji emocjonalnej,</a:t>
            </a:r>
          </a:p>
          <a:p>
            <a:pPr algn="just" fontAlgn="base"/>
            <a:r>
              <a:rPr lang="pl-PL" sz="2100" dirty="0"/>
              <a:t>rozwój indywidualnych kompetencji poznawczych, samodzielnego podejmowania decyzji, autonomii pracy intelektualnej</a:t>
            </a:r>
            <a:r>
              <a:rPr lang="pl-PL" sz="2100" dirty="0" smtClean="0"/>
              <a:t>,</a:t>
            </a:r>
            <a:endParaRPr lang="pl-PL" sz="2100" dirty="0"/>
          </a:p>
        </p:txBody>
      </p:sp>
    </p:spTree>
    <p:extLst>
      <p:ext uri="{BB962C8B-B14F-4D97-AF65-F5344CB8AC3E}">
        <p14:creationId xmlns:p14="http://schemas.microsoft.com/office/powerpoint/2010/main" val="132686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Opanuj </a:t>
            </a:r>
            <a:r>
              <a:rPr lang="pl-PL" b="1" dirty="0" smtClean="0"/>
              <a:t>stres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54954" y="2603500"/>
            <a:ext cx="10186335" cy="34163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400" b="1" dirty="0" smtClean="0"/>
              <a:t>	Celem </a:t>
            </a:r>
            <a:r>
              <a:rPr lang="pl-PL" sz="2400" b="1" dirty="0"/>
              <a:t>głównym programu jest</a:t>
            </a:r>
            <a:r>
              <a:rPr lang="pl-PL" sz="2400" dirty="0"/>
              <a:t> podniesienie poziomu wiedzy i umiejętności radzenia sobie ze stresem</a:t>
            </a:r>
            <a:r>
              <a:rPr lang="pl-PL" sz="2400" dirty="0" smtClean="0"/>
              <a:t>.</a:t>
            </a:r>
          </a:p>
          <a:p>
            <a:pPr marL="0" indent="0" algn="just" fontAlgn="base">
              <a:buNone/>
            </a:pPr>
            <a:r>
              <a:rPr lang="pl-PL" sz="2400" b="1" dirty="0" smtClean="0"/>
              <a:t>	Cele </a:t>
            </a:r>
            <a:r>
              <a:rPr lang="pl-PL" sz="2400" b="1" dirty="0"/>
              <a:t>szczegółowe</a:t>
            </a:r>
            <a:r>
              <a:rPr lang="pl-PL" sz="2400" dirty="0"/>
              <a:t>: uczeń po zajęciach będzie:</a:t>
            </a:r>
          </a:p>
          <a:p>
            <a:pPr algn="just" fontAlgn="base"/>
            <a:r>
              <a:rPr lang="pl-PL" sz="2400" dirty="0"/>
              <a:t>umiał podać i wyjaśnić definicję stresu,</a:t>
            </a:r>
          </a:p>
          <a:p>
            <a:pPr algn="just" fontAlgn="base"/>
            <a:r>
              <a:rPr lang="pl-PL" sz="2400" dirty="0"/>
              <a:t>znał mechanizmy powstawania stresu,</a:t>
            </a:r>
          </a:p>
          <a:p>
            <a:pPr algn="just" fontAlgn="base"/>
            <a:r>
              <a:rPr lang="pl-PL" sz="2400" dirty="0"/>
              <a:t>potrafił rozpoznać i poradzić sobie z fizycznymi objawami stresu.</a:t>
            </a:r>
          </a:p>
          <a:p>
            <a:pPr algn="just"/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97008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Jak uczyć się </a:t>
            </a:r>
            <a:r>
              <a:rPr lang="pl-PL" b="1" dirty="0" smtClean="0"/>
              <a:t>skutecznie?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54954" y="2603500"/>
            <a:ext cx="10404699" cy="34163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400" b="1" dirty="0" smtClean="0"/>
              <a:t>	Celem </a:t>
            </a:r>
            <a:r>
              <a:rPr lang="pl-PL" sz="2400" b="1" dirty="0"/>
              <a:t>głównym programu jest</a:t>
            </a:r>
            <a:r>
              <a:rPr lang="pl-PL" sz="2400" dirty="0"/>
              <a:t> rozwijanie skutecznych sposobów uczenia się</a:t>
            </a:r>
            <a:r>
              <a:rPr lang="pl-PL" sz="2400" dirty="0" smtClean="0"/>
              <a:t>.</a:t>
            </a:r>
          </a:p>
          <a:p>
            <a:pPr marL="0" indent="0" algn="just" fontAlgn="base">
              <a:buNone/>
            </a:pPr>
            <a:r>
              <a:rPr lang="pl-PL" sz="2400" b="1" dirty="0" smtClean="0"/>
              <a:t>	Cele </a:t>
            </a:r>
            <a:r>
              <a:rPr lang="pl-PL" sz="2400" b="1" dirty="0"/>
              <a:t>szczegółowe</a:t>
            </a:r>
            <a:r>
              <a:rPr lang="pl-PL" sz="2400" dirty="0"/>
              <a:t>:</a:t>
            </a:r>
          </a:p>
          <a:p>
            <a:pPr algn="just" fontAlgn="base"/>
            <a:r>
              <a:rPr lang="pl-PL" sz="2400" dirty="0"/>
              <a:t>wykształcenie umiejętności wspomagających skuteczne uczenie,</a:t>
            </a:r>
          </a:p>
          <a:p>
            <a:pPr algn="just" fontAlgn="base"/>
            <a:r>
              <a:rPr lang="pl-PL" sz="2400" dirty="0"/>
              <a:t>poznanie i przećwiczenie różnorodnych mnemotechnik i strategii uczenia,</a:t>
            </a:r>
          </a:p>
          <a:p>
            <a:pPr algn="just" fontAlgn="base"/>
            <a:r>
              <a:rPr lang="pl-PL" sz="2400" dirty="0"/>
              <a:t>ćwiczenie koncentracji,</a:t>
            </a:r>
          </a:p>
          <a:p>
            <a:pPr algn="just" fontAlgn="base"/>
            <a:r>
              <a:rPr lang="pl-PL" sz="2400" dirty="0"/>
              <a:t>zdobycie umiejętności lepszego planowania swojej nauki.</a:t>
            </a:r>
          </a:p>
          <a:p>
            <a:pPr algn="just"/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61522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x-none" b="1" dirty="0"/>
              <a:t>Pasje i zainteresowania</a:t>
            </a:r>
            <a:r>
              <a:rPr lang="x-none" b="1" dirty="0" smtClean="0"/>
              <a:t>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54955" y="2603500"/>
            <a:ext cx="10227278" cy="34163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400" b="1" dirty="0" smtClean="0"/>
              <a:t>	Celem </a:t>
            </a:r>
            <a:r>
              <a:rPr lang="pl-PL" sz="2400" b="1" dirty="0"/>
              <a:t>głównym programu jest</a:t>
            </a:r>
            <a:r>
              <a:rPr lang="pl-PL" sz="2400" dirty="0"/>
              <a:t> integracja grupy, wzmocnienie samooceny uczestników, przekazanie wiedzy na temat konstruktywnych sposobów spędzania wolnego czasu</a:t>
            </a:r>
            <a:r>
              <a:rPr lang="pl-PL" sz="2400" dirty="0" smtClean="0"/>
              <a:t>.</a:t>
            </a:r>
          </a:p>
          <a:p>
            <a:pPr marL="0" indent="0" algn="just" fontAlgn="base">
              <a:buNone/>
            </a:pPr>
            <a:r>
              <a:rPr lang="pl-PL" sz="2400" b="1" dirty="0" smtClean="0"/>
              <a:t>	Cele </a:t>
            </a:r>
            <a:r>
              <a:rPr lang="pl-PL" sz="2400" b="1" dirty="0"/>
              <a:t>szczegółowe</a:t>
            </a:r>
            <a:r>
              <a:rPr lang="pl-PL" sz="2400" dirty="0"/>
              <a:t>: uczeń po zajęciach będzie:</a:t>
            </a:r>
          </a:p>
          <a:p>
            <a:pPr algn="just" fontAlgn="base"/>
            <a:r>
              <a:rPr lang="pl-PL" sz="2400" dirty="0"/>
              <a:t>znał sposoby na ciekawe spędzenie czasu wolnego,</a:t>
            </a:r>
          </a:p>
          <a:p>
            <a:pPr algn="just" fontAlgn="base"/>
            <a:r>
              <a:rPr lang="pl-PL" sz="2400" dirty="0"/>
              <a:t>umiał wymienić korzyści z realizacji swoich pasji i zainteresowań,</a:t>
            </a:r>
          </a:p>
          <a:p>
            <a:pPr algn="just" fontAlgn="base"/>
            <a:r>
              <a:rPr lang="pl-PL" sz="2400" dirty="0"/>
              <a:t>potrafił rozpoznać sygnały zbliżającego się znudzenia,</a:t>
            </a:r>
          </a:p>
          <a:p>
            <a:pPr algn="just" fontAlgn="base"/>
            <a:r>
              <a:rPr lang="pl-PL" sz="2400" dirty="0"/>
              <a:t>potrafił wymienić inne czynniki chroniące</a:t>
            </a:r>
            <a:r>
              <a:rPr lang="pl-PL" sz="2400" dirty="0" smtClean="0"/>
              <a:t>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88467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Być asertywnym czyli jakim?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00113" y="2207716"/>
            <a:ext cx="10459290" cy="34163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100" b="1" dirty="0" smtClean="0"/>
              <a:t>	Celem głównym programu jest</a:t>
            </a:r>
            <a:r>
              <a:rPr lang="pl-PL" sz="2100" dirty="0" smtClean="0"/>
              <a:t>  zdobycie podstawowej wiedzy na temat asertywności, kształtowanie postawy asertywnej wśród uczniów szkół podstawowych. Praktyczna i teoretyczna wiedza pomoże uczniom radzić sobie w trudnych sytuacjach życia codziennego (wyrażanie własnej opinii, funkcjonowanie w grupie rówieśniczej/ społecznej, radzenie sobie z agresją, komunikacja.</a:t>
            </a:r>
          </a:p>
          <a:p>
            <a:pPr marL="0" indent="0" algn="just" fontAlgn="base">
              <a:buNone/>
            </a:pPr>
            <a:r>
              <a:rPr lang="pl-PL" sz="2100" b="1" dirty="0" smtClean="0"/>
              <a:t>	Cele szczegółowe:</a:t>
            </a:r>
            <a:endParaRPr lang="pl-PL" sz="2100" dirty="0" smtClean="0"/>
          </a:p>
          <a:p>
            <a:pPr algn="just" fontAlgn="base"/>
            <a:r>
              <a:rPr lang="pl-PL" sz="2100" dirty="0" smtClean="0"/>
              <a:t>poznanie definicji asertywności,</a:t>
            </a:r>
          </a:p>
          <a:p>
            <a:pPr algn="just" fontAlgn="base"/>
            <a:r>
              <a:rPr lang="pl-PL" sz="2100" dirty="0" smtClean="0"/>
              <a:t>refleksja nad sobą- czy jestem asertywny?,</a:t>
            </a:r>
          </a:p>
          <a:p>
            <a:pPr algn="just" fontAlgn="base"/>
            <a:r>
              <a:rPr lang="pl-PL" sz="2100" dirty="0" smtClean="0"/>
              <a:t>rozwijanie postaw asertywnych,</a:t>
            </a:r>
          </a:p>
          <a:p>
            <a:pPr algn="just" fontAlgn="base"/>
            <a:r>
              <a:rPr lang="pl-PL" sz="2100" dirty="0" smtClean="0"/>
              <a:t>zwrócenie uwagi na różnicę między zachowaniem asertywnym, uległym, agresywnym.</a:t>
            </a:r>
          </a:p>
          <a:p>
            <a:pPr algn="just"/>
            <a:endParaRPr lang="pl-PL" sz="2100" dirty="0" smtClean="0"/>
          </a:p>
        </p:txBody>
      </p:sp>
    </p:spTree>
    <p:extLst>
      <p:ext uri="{BB962C8B-B14F-4D97-AF65-F5344CB8AC3E}">
        <p14:creationId xmlns:p14="http://schemas.microsoft.com/office/powerpoint/2010/main" val="59062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Zapraszamy do współpracy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54955" y="2603500"/>
            <a:ext cx="9687216" cy="34163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400" dirty="0" smtClean="0"/>
              <a:t>Aby zamówić bezpłatne warsztaty i/lub szkolenia w Miejskim Centrum Profilaktyki Uzależnień w Krakowie należy:</a:t>
            </a:r>
          </a:p>
          <a:p>
            <a:pPr algn="just"/>
            <a:r>
              <a:rPr lang="pl-PL" sz="2400" dirty="0" smtClean="0"/>
              <a:t>Skontaktować się telefonicznie z Działem Profilaktyki i Terapii w celu uzgodnienia proponowanego terminu szkolenia</a:t>
            </a:r>
          </a:p>
          <a:p>
            <a:pPr algn="just"/>
            <a:r>
              <a:rPr lang="pl-PL" sz="2400" dirty="0" smtClean="0"/>
              <a:t>Przesłać wypełniony formularz zgłoszeniowy pobrany ze strony MCPU na adres Sekretariatu</a:t>
            </a:r>
          </a:p>
        </p:txBody>
      </p:sp>
    </p:spTree>
    <p:extLst>
      <p:ext uri="{BB962C8B-B14F-4D97-AF65-F5344CB8AC3E}">
        <p14:creationId xmlns:p14="http://schemas.microsoft.com/office/powerpoint/2010/main" val="383771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Zapraszamy do współpracy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>
                <a:solidFill>
                  <a:schemeClr val="tx1"/>
                </a:solidFill>
                <a:hlinkClick r:id="rId2"/>
              </a:rPr>
              <a:t>http://www.mcpu.krakow.pl</a:t>
            </a:r>
            <a:r>
              <a:rPr lang="pl-PL" sz="2400" dirty="0" smtClean="0">
                <a:solidFill>
                  <a:schemeClr val="tx1"/>
                </a:solidFill>
                <a:hlinkClick r:id="rId2"/>
              </a:rPr>
              <a:t>/</a:t>
            </a:r>
            <a:endParaRPr lang="pl-PL" sz="2400" dirty="0" smtClean="0">
              <a:solidFill>
                <a:schemeClr val="tx1"/>
              </a:solidFill>
            </a:endParaRPr>
          </a:p>
          <a:p>
            <a:endParaRPr lang="pl-PL" sz="2400" dirty="0" smtClean="0"/>
          </a:p>
          <a:p>
            <a:pPr fontAlgn="base"/>
            <a:r>
              <a:rPr lang="pl-PL" sz="2400" b="1" dirty="0"/>
              <a:t>Dział Profilaktyki i Terapii</a:t>
            </a:r>
            <a:br>
              <a:rPr lang="pl-PL" sz="2400" b="1" dirty="0"/>
            </a:br>
            <a:r>
              <a:rPr lang="pl-PL" sz="2400" b="1" dirty="0"/>
              <a:t>Miejskiego Centrum Profilaktyki Uzależnień</a:t>
            </a:r>
            <a:endParaRPr lang="pl-PL" sz="2400" dirty="0"/>
          </a:p>
          <a:p>
            <a:pPr marL="0" indent="0" fontAlgn="base">
              <a:buNone/>
            </a:pPr>
            <a:r>
              <a:rPr lang="pl-PL" sz="2400" dirty="0" smtClean="0"/>
              <a:t>tel</a:t>
            </a:r>
            <a:r>
              <a:rPr lang="pl-PL" sz="2400" dirty="0"/>
              <a:t>. 12/411 41 21 wew. 115</a:t>
            </a:r>
          </a:p>
          <a:p>
            <a:endParaRPr lang="pl-PL" sz="24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464" y="2603500"/>
            <a:ext cx="4022927" cy="339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70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Przedmiot badań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7239" y="2276995"/>
            <a:ext cx="9913379" cy="3416300"/>
          </a:xfrm>
        </p:spPr>
        <p:txBody>
          <a:bodyPr>
            <a:normAutofit/>
          </a:bodyPr>
          <a:lstStyle/>
          <a:p>
            <a:pPr algn="just"/>
            <a:r>
              <a:rPr lang="pl-PL" sz="2400" dirty="0"/>
              <a:t>Badana </a:t>
            </a:r>
            <a:r>
              <a:rPr lang="pl-PL" sz="2400" dirty="0" smtClean="0"/>
              <a:t>problematyka dotyczy używania substancji psychoaktywnych oraz </a:t>
            </a:r>
            <a:r>
              <a:rPr lang="pl-PL" sz="2400" dirty="0"/>
              <a:t>ryzykownych zachowań młodzieży (na przykład: nadużywania gier komputerowych) oraz wybranych czynników chroniących i czynników ryzyka związanych z używaniem </a:t>
            </a:r>
            <a:r>
              <a:rPr lang="pl-PL" sz="2400" dirty="0" smtClean="0"/>
              <a:t>substancji </a:t>
            </a:r>
            <a:r>
              <a:rPr lang="pl-PL" sz="2400" dirty="0"/>
              <a:t>psychoaktywnych.	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245" y="3866607"/>
            <a:ext cx="4677927" cy="2636552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7382012" y="6503158"/>
            <a:ext cx="183736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100" dirty="0" smtClean="0">
                <a:solidFill>
                  <a:srgbClr val="002060"/>
                </a:solidFill>
                <a:latin typeface="arial" panose="020B0604020202020204" pitchFamily="34" charset="0"/>
                <a:hlinkClick r:id="rId4"/>
              </a:rPr>
              <a:t>Źródło: </a:t>
            </a:r>
            <a:r>
              <a:rPr lang="pl-PL" sz="1100" dirty="0">
                <a:solidFill>
                  <a:srgbClr val="002060"/>
                </a:solidFill>
                <a:latin typeface="arial" panose="020B0604020202020204" pitchFamily="34" charset="0"/>
                <a:hlinkClick r:id="rId4"/>
              </a:rPr>
              <a:t>www.trucks.com.pl</a:t>
            </a:r>
            <a:endParaRPr lang="pl-PL" sz="11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29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67869" y="2986676"/>
            <a:ext cx="10049857" cy="34163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400" dirty="0"/>
              <a:t>Według literatury przedmiotu (Borucka, 2011, Szymańska, Zamecka, 2002)</a:t>
            </a:r>
            <a:r>
              <a:rPr lang="pl-PL" sz="2400" b="1" dirty="0"/>
              <a:t> </a:t>
            </a:r>
            <a:r>
              <a:rPr lang="pl-PL" sz="2400" dirty="0"/>
              <a:t>i założeń autorów </a:t>
            </a:r>
            <a:r>
              <a:rPr lang="pl-PL" sz="2400" dirty="0" smtClean="0"/>
              <a:t>raportu, </a:t>
            </a:r>
            <a:r>
              <a:rPr lang="pl-PL" sz="2400" dirty="0"/>
              <a:t>styl życia ma </a:t>
            </a:r>
            <a:r>
              <a:rPr lang="pl-PL" sz="2400" dirty="0" smtClean="0"/>
              <a:t>istotny psychologicznie i </a:t>
            </a:r>
            <a:r>
              <a:rPr lang="pl-PL" sz="2400" dirty="0"/>
              <a:t>statystycznie związek z ryzykiem używania środków uzależniających. Także część poniższych zachowań może być związana z ryzykiem </a:t>
            </a:r>
            <a:r>
              <a:rPr lang="pl-PL" sz="2400" dirty="0" smtClean="0"/>
              <a:t>uzależnienia behawioralnego</a:t>
            </a:r>
            <a:r>
              <a:rPr lang="pl-PL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6804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 smtClean="0"/>
              <a:t>Czynniki chroniące i czynniki ryzyka w </a:t>
            </a:r>
            <a:r>
              <a:rPr lang="pl-PL" b="1" dirty="0" err="1" smtClean="0"/>
              <a:t>zachowaniach</a:t>
            </a:r>
            <a:r>
              <a:rPr lang="pl-PL" b="1" dirty="0" smtClean="0"/>
              <a:t> problemowych młodzieży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2800" dirty="0" smtClean="0"/>
              <a:t>Czynniki ryzyka</a:t>
            </a:r>
            <a:endParaRPr lang="pl-PL" sz="28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czynniki </a:t>
            </a:r>
            <a:r>
              <a:rPr lang="pl-PL" sz="2400" dirty="0" smtClean="0"/>
              <a:t>rodzinne </a:t>
            </a:r>
            <a:endParaRPr lang="pl-PL" sz="2400" dirty="0" smtClean="0"/>
          </a:p>
          <a:p>
            <a:r>
              <a:rPr lang="pl-PL" sz="2400" dirty="0" smtClean="0"/>
              <a:t>czynniki indywidualne</a:t>
            </a:r>
          </a:p>
          <a:p>
            <a:r>
              <a:rPr lang="pl-PL" sz="2400" dirty="0" smtClean="0"/>
              <a:t>czynniki środowiskowe</a:t>
            </a:r>
            <a:endParaRPr lang="pl-PL" sz="24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sz="2800" dirty="0" smtClean="0"/>
              <a:t>Czynniki chroniące</a:t>
            </a:r>
            <a:endParaRPr lang="pl-PL" sz="2800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czynniki biologiczne</a:t>
            </a:r>
          </a:p>
          <a:p>
            <a:r>
              <a:rPr lang="pl-PL" sz="2400" dirty="0" smtClean="0"/>
              <a:t>cechy psychologiczne</a:t>
            </a:r>
          </a:p>
          <a:p>
            <a:r>
              <a:rPr lang="pl-PL" sz="2400" dirty="0" smtClean="0"/>
              <a:t>czynniki </a:t>
            </a:r>
            <a:r>
              <a:rPr lang="pl-PL" sz="2400" dirty="0"/>
              <a:t>środowiskowe </a:t>
            </a:r>
            <a:r>
              <a:rPr lang="pl-PL" sz="2400" dirty="0" smtClean="0"/>
              <a:t>rodzinne</a:t>
            </a:r>
          </a:p>
          <a:p>
            <a:r>
              <a:rPr lang="pl-PL" sz="2400" dirty="0" smtClean="0"/>
              <a:t> czynniki </a:t>
            </a:r>
            <a:r>
              <a:rPr lang="pl-PL" sz="2400" dirty="0"/>
              <a:t>środowiskowe zewnętrzne (pozarodzinne</a:t>
            </a:r>
            <a:r>
              <a:rPr lang="pl-PL" sz="2400" dirty="0" smtClean="0"/>
              <a:t>)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7282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3200" dirty="0" smtClean="0"/>
              <a:t>Zakres uwzględnionych czynników ryzyka i czynników chroniących wybranych na potrzeby niniejszych badań przedstawia się następująco: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710501" y="2357840"/>
            <a:ext cx="4825158" cy="3416301"/>
          </a:xfrm>
        </p:spPr>
        <p:txBody>
          <a:bodyPr>
            <a:noAutofit/>
          </a:bodyPr>
          <a:lstStyle/>
          <a:p>
            <a:pPr lvl="0"/>
            <a:r>
              <a:rPr lang="pl-PL" sz="2200" dirty="0" smtClean="0"/>
              <a:t>używanie Internetu, </a:t>
            </a:r>
          </a:p>
          <a:p>
            <a:pPr lvl="0"/>
            <a:r>
              <a:rPr lang="pl-PL" sz="2200" dirty="0" smtClean="0"/>
              <a:t>granie w gry komputerowe i/lub konsolowe,</a:t>
            </a:r>
          </a:p>
          <a:p>
            <a:pPr lvl="0"/>
            <a:r>
              <a:rPr lang="pl-PL" sz="2200" dirty="0" smtClean="0"/>
              <a:t>używania komputera,</a:t>
            </a:r>
          </a:p>
          <a:p>
            <a:pPr lvl="0"/>
            <a:r>
              <a:rPr lang="pl-PL" sz="2200" dirty="0" smtClean="0"/>
              <a:t>oglądanie telewizji/filmów,</a:t>
            </a:r>
          </a:p>
          <a:p>
            <a:pPr lvl="0"/>
            <a:r>
              <a:rPr lang="pl-PL" sz="2200" dirty="0" smtClean="0"/>
              <a:t>odrabianie lekcji, </a:t>
            </a:r>
          </a:p>
          <a:p>
            <a:pPr lvl="0"/>
            <a:r>
              <a:rPr lang="pl-PL" sz="2200" dirty="0" smtClean="0"/>
              <a:t>spotkania z przyjaciółmi/ze znajomymi,</a:t>
            </a:r>
          </a:p>
          <a:p>
            <a:pPr lvl="0"/>
            <a:r>
              <a:rPr lang="pl-PL" sz="2200" dirty="0" smtClean="0"/>
              <a:t>spędzania czasu bez konkretnego zajęcia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222360" y="2357841"/>
            <a:ext cx="4825159" cy="3416300"/>
          </a:xfrm>
        </p:spPr>
        <p:txBody>
          <a:bodyPr>
            <a:noAutofit/>
          </a:bodyPr>
          <a:lstStyle/>
          <a:p>
            <a:pPr lvl="0"/>
            <a:r>
              <a:rPr lang="pl-PL" sz="2200" dirty="0" smtClean="0"/>
              <a:t>czytanie,</a:t>
            </a:r>
          </a:p>
          <a:p>
            <a:pPr lvl="0"/>
            <a:r>
              <a:rPr lang="pl-PL" sz="2200" dirty="0" smtClean="0"/>
              <a:t>sport, na przykład jazda na rowerze, gra w piłkę, taniec,</a:t>
            </a:r>
          </a:p>
          <a:p>
            <a:pPr lvl="0"/>
            <a:r>
              <a:rPr lang="pl-PL" sz="2200" dirty="0" smtClean="0"/>
              <a:t>słuchanie muzyki,</a:t>
            </a:r>
          </a:p>
          <a:p>
            <a:pPr lvl="0"/>
            <a:r>
              <a:rPr lang="pl-PL" sz="2200" dirty="0" smtClean="0"/>
              <a:t>rozmowy z rodzicami,</a:t>
            </a:r>
          </a:p>
          <a:p>
            <a:pPr lvl="0"/>
            <a:r>
              <a:rPr lang="pl-PL" sz="2200" dirty="0" smtClean="0"/>
              <a:t>imprezy,</a:t>
            </a:r>
          </a:p>
          <a:p>
            <a:pPr lvl="0"/>
            <a:r>
              <a:rPr lang="pl-PL" sz="2200" dirty="0" smtClean="0"/>
              <a:t>hobby, na przykład fotografia, teatr, harcerstwo,</a:t>
            </a:r>
          </a:p>
          <a:p>
            <a:pPr lvl="0"/>
            <a:r>
              <a:rPr lang="pl-PL" sz="2200" dirty="0" smtClean="0"/>
              <a:t>oraz inne wskazywane przez uczniów zachowania.</a:t>
            </a:r>
          </a:p>
        </p:txBody>
      </p:sp>
    </p:spTree>
    <p:extLst>
      <p:ext uri="{BB962C8B-B14F-4D97-AF65-F5344CB8AC3E}">
        <p14:creationId xmlns:p14="http://schemas.microsoft.com/office/powerpoint/2010/main" val="222097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9067220" cy="706964"/>
          </a:xfrm>
        </p:spPr>
        <p:txBody>
          <a:bodyPr/>
          <a:lstStyle/>
          <a:p>
            <a:pPr algn="ctr"/>
            <a:r>
              <a:rPr lang="pl-PL" dirty="0" smtClean="0"/>
              <a:t>Udział poszczególnych szkół w badaniu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793927"/>
              </p:ext>
            </p:extLst>
          </p:nvPr>
        </p:nvGraphicFramePr>
        <p:xfrm>
          <a:off x="838200" y="2702256"/>
          <a:ext cx="10515600" cy="32891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1614"/>
                <a:gridCol w="2031614"/>
                <a:gridCol w="2031614"/>
                <a:gridCol w="2541884"/>
                <a:gridCol w="1878874"/>
              </a:tblGrid>
              <a:tr h="1124085">
                <a:tc>
                  <a:txBody>
                    <a:bodyPr/>
                    <a:lstStyle/>
                    <a:p>
                      <a:endParaRPr lang="pl-PL" sz="2000" dirty="0">
                        <a:effectLst/>
                      </a:endParaRPr>
                    </a:p>
                  </a:txBody>
                  <a:tcPr marL="68348" marR="683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Szkoły podstawowe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48" marR="683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Gimnazja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48" marR="683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Szkoły ponadgimnazjalne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48" marR="683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Suma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48" marR="68348" marT="0" marB="0" anchor="ctr"/>
                </a:tc>
              </a:tr>
              <a:tr h="7216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Dziewczęta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48" marR="683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223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48" marR="683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1040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48" marR="683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231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48" marR="683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2000">
                          <a:effectLst/>
                        </a:rPr>
                        <a:t>1494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48" marR="68348" marT="0" marB="0" anchor="ctr"/>
                </a:tc>
              </a:tr>
              <a:tr h="7216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Chłopcy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48" marR="683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2000">
                          <a:effectLst/>
                        </a:rPr>
                        <a:t>259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48" marR="683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1220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48" marR="683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555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48" marR="683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2034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48" marR="68348" marT="0" marB="0" anchor="ctr"/>
                </a:tc>
              </a:tr>
              <a:tr h="7216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Razem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48" marR="683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2000">
                          <a:effectLst/>
                        </a:rPr>
                        <a:t>482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48" marR="683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2000">
                          <a:effectLst/>
                        </a:rPr>
                        <a:t>2260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48" marR="683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2000">
                          <a:effectLst/>
                        </a:rPr>
                        <a:t>786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48" marR="683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3528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48" marR="68348" marT="0" marB="0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50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/>
          <p:cNvGraphicFramePr/>
          <p:nvPr>
            <p:extLst>
              <p:ext uri="{D42A27DB-BD31-4B8C-83A1-F6EECF244321}">
                <p14:modId xmlns:p14="http://schemas.microsoft.com/office/powerpoint/2010/main" val="1368961262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4180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/>
          <p:cNvGraphicFramePr/>
          <p:nvPr>
            <p:extLst>
              <p:ext uri="{D42A27DB-BD31-4B8C-83A1-F6EECF244321}">
                <p14:modId xmlns:p14="http://schemas.microsoft.com/office/powerpoint/2010/main" val="3461941964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3467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 (sala konferencyjna)">
  <a:themeElements>
    <a:clrScheme name="Jon (sala konferencyjna)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Jon (sala konferencyjna)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 (sala konferencyjna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1288</TotalTime>
  <Words>1456</Words>
  <Application>Microsoft Office PowerPoint</Application>
  <PresentationFormat>Niestandardowy</PresentationFormat>
  <Paragraphs>379</Paragraphs>
  <Slides>29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0" baseType="lpstr">
      <vt:lpstr>Jon (sala konferencyjna)</vt:lpstr>
      <vt:lpstr>Monitorowanie zachowań ryzykownych wśród uczniów szkół podstawowych.</vt:lpstr>
      <vt:lpstr>Prezentacja programu PowerPoint</vt:lpstr>
      <vt:lpstr>Przedmiot badań</vt:lpstr>
      <vt:lpstr>Prezentacja programu PowerPoint</vt:lpstr>
      <vt:lpstr>Czynniki chroniące i czynniki ryzyka w zachowaniach problemowych młodzieży</vt:lpstr>
      <vt:lpstr>Zakres uwzględnionych czynników ryzyka i czynników chroniących wybranych na potrzeby niniejszych badań przedstawia się następująco:</vt:lpstr>
      <vt:lpstr>Udział poszczególnych szkół w badaniu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„Bezpieczni od podstaw”</vt:lpstr>
      <vt:lpstr>Zagrożenia dla dzieci w wieku szkolnym</vt:lpstr>
      <vt:lpstr>Założenia programu profilaktycznego „Bezpiecznie od podstaw”</vt:lpstr>
      <vt:lpstr>Akademia Optymizmu</vt:lpstr>
      <vt:lpstr>Trening Twórczości</vt:lpstr>
      <vt:lpstr>Opanuj stres</vt:lpstr>
      <vt:lpstr>Jak uczyć się skutecznie?</vt:lpstr>
      <vt:lpstr>Pasje i zainteresowania.</vt:lpstr>
      <vt:lpstr>Być asertywnym czyli jakim?</vt:lpstr>
      <vt:lpstr>Zapraszamy do współpracy</vt:lpstr>
      <vt:lpstr>Zapraszamy do współpracy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Monitorowanie zachowań ryzykownych wśród uczniów szkół podstawowych.</dc:title>
  <dc:creator>profilaktyka</dc:creator>
  <cp:lastModifiedBy>Grzesiek</cp:lastModifiedBy>
  <cp:revision>53</cp:revision>
  <cp:lastPrinted>2016-04-12T07:48:41Z</cp:lastPrinted>
  <dcterms:created xsi:type="dcterms:W3CDTF">2016-03-31T07:22:37Z</dcterms:created>
  <dcterms:modified xsi:type="dcterms:W3CDTF">2016-04-14T21:38:16Z</dcterms:modified>
</cp:coreProperties>
</file>