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11" r:id="rId4"/>
    <p:sldId id="258" r:id="rId5"/>
    <p:sldId id="259" r:id="rId6"/>
    <p:sldId id="304" r:id="rId7"/>
    <p:sldId id="305" r:id="rId8"/>
    <p:sldId id="307" r:id="rId9"/>
    <p:sldId id="308" r:id="rId10"/>
    <p:sldId id="306" r:id="rId11"/>
    <p:sldId id="313" r:id="rId12"/>
    <p:sldId id="295" r:id="rId13"/>
    <p:sldId id="298" r:id="rId14"/>
    <p:sldId id="297" r:id="rId15"/>
    <p:sldId id="299" r:id="rId16"/>
    <p:sldId id="314" r:id="rId17"/>
    <p:sldId id="315" r:id="rId18"/>
    <p:sldId id="316" r:id="rId19"/>
    <p:sldId id="276" r:id="rId20"/>
    <p:sldId id="292" r:id="rId21"/>
    <p:sldId id="282" r:id="rId22"/>
    <p:sldId id="287" r:id="rId23"/>
    <p:sldId id="288" r:id="rId24"/>
    <p:sldId id="280" r:id="rId25"/>
    <p:sldId id="269" r:id="rId26"/>
    <p:sldId id="277" r:id="rId27"/>
    <p:sldId id="270" r:id="rId28"/>
    <p:sldId id="293" r:id="rId29"/>
    <p:sldId id="294" r:id="rId30"/>
    <p:sldId id="264" r:id="rId31"/>
    <p:sldId id="279" r:id="rId32"/>
    <p:sldId id="300" r:id="rId33"/>
    <p:sldId id="301" r:id="rId34"/>
    <p:sldId id="302" r:id="rId35"/>
    <p:sldId id="309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84" d="100"/>
          <a:sy n="84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2F19EC-1F58-4201-A256-E0543ECEC18C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B91B21-44E7-4C8C-996F-2E9DB1F003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52000"/>
                <a:satMod val="105000"/>
              </a:schemeClr>
            </a:gs>
            <a:gs pos="54000">
              <a:schemeClr val="bg2">
                <a:tint val="90000"/>
                <a:shade val="89000"/>
                <a:satMod val="105000"/>
                <a:lumMod val="59000"/>
              </a:schemeClr>
            </a:gs>
            <a:gs pos="58500">
              <a:schemeClr val="bg2">
                <a:tint val="85000"/>
                <a:shade val="89000"/>
                <a:satMod val="105000"/>
              </a:schemeClr>
            </a:gs>
            <a:gs pos="100000">
              <a:schemeClr val="bg2">
                <a:tint val="100000"/>
                <a:shade val="52000"/>
                <a:satMod val="10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latin typeface="+mn-lt"/>
              </a:rPr>
              <a:t>Profilaktyka uzależnień w okresie </a:t>
            </a:r>
            <a:br>
              <a:rPr lang="pl-PL" sz="4000" dirty="0" smtClean="0">
                <a:latin typeface="+mn-lt"/>
              </a:rPr>
            </a:br>
            <a:r>
              <a:rPr lang="pl-PL" sz="4000" dirty="0" smtClean="0">
                <a:latin typeface="+mn-lt"/>
              </a:rPr>
              <a:t>przedszkolnym i wczesnoszkolnym </a:t>
            </a:r>
            <a:endParaRPr lang="pl-PL" sz="4000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Monika Borkowska-Żebrowska Paulina Mikulaścik-Wąsacz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8640"/>
            <a:ext cx="302136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2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>
                <a:latin typeface="+mn-lt"/>
              </a:rPr>
              <a:t>Efektywna profilaktyka to…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4320480"/>
          </a:xfrm>
          <a:prstGeom prst="rightArrow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dirty="0"/>
              <a:t>Działania systemowe: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000099"/>
                </a:solidFill>
              </a:rPr>
              <a:t>    Przedszkole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0099"/>
                </a:solidFill>
              </a:rPr>
              <a:t> </a:t>
            </a:r>
            <a:r>
              <a:rPr lang="pl-PL" b="1" dirty="0" smtClean="0">
                <a:solidFill>
                  <a:srgbClr val="000099"/>
                </a:solidFill>
              </a:rPr>
              <a:t>   Szkoła                            Dom                     </a:t>
            </a:r>
            <a:r>
              <a:rPr lang="pl-PL" b="1" dirty="0">
                <a:solidFill>
                  <a:srgbClr val="000099"/>
                </a:solidFill>
              </a:rPr>
              <a:t>Otoczenie </a:t>
            </a:r>
            <a:endParaRPr lang="pl-PL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0099"/>
                </a:solidFill>
              </a:rPr>
              <a:t>    Świetlica</a:t>
            </a:r>
            <a:endParaRPr lang="pl-PL" b="1" dirty="0" smtClean="0"/>
          </a:p>
          <a:p>
            <a:r>
              <a:rPr lang="pl-PL" dirty="0" smtClean="0"/>
              <a:t>Odziaływanie poprzez </a:t>
            </a:r>
            <a:r>
              <a:rPr lang="pl-PL" dirty="0"/>
              <a:t>rówieśników – programy </a:t>
            </a:r>
            <a:r>
              <a:rPr lang="pl-PL" dirty="0" smtClean="0"/>
              <a:t>rówieśnicze, liderskie.</a:t>
            </a:r>
            <a:endParaRPr lang="pl-PL" dirty="0"/>
          </a:p>
          <a:p>
            <a:r>
              <a:rPr lang="pl-PL" dirty="0"/>
              <a:t>Adekwatna do problemu, wieku, poziomu intelektualnego uczestników.</a:t>
            </a:r>
          </a:p>
          <a:p>
            <a:endParaRPr lang="pl-PL" dirty="0"/>
          </a:p>
        </p:txBody>
      </p:sp>
      <p:sp>
        <p:nvSpPr>
          <p:cNvPr id="9" name="Strzałka w prawo 8"/>
          <p:cNvSpPr/>
          <p:nvPr/>
        </p:nvSpPr>
        <p:spPr>
          <a:xfrm>
            <a:off x="2195736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4788024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2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60032" y="3933825"/>
            <a:ext cx="4176464" cy="2924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rgbClr val="000099"/>
                </a:solidFill>
              </a:rPr>
              <a:t>PRZECIW</a:t>
            </a:r>
          </a:p>
          <a:p>
            <a:pPr>
              <a:defRPr/>
            </a:pPr>
            <a:r>
              <a:rPr lang="pl-PL" sz="2400" dirty="0" smtClean="0"/>
              <a:t>Trudny dostęp:</a:t>
            </a:r>
          </a:p>
          <a:p>
            <a:pPr lvl="1">
              <a:defRPr/>
            </a:pPr>
            <a:r>
              <a:rPr lang="pl-PL" dirty="0" smtClean="0"/>
              <a:t>brak kontaktu </a:t>
            </a:r>
          </a:p>
          <a:p>
            <a:pPr lvl="1">
              <a:defRPr/>
            </a:pPr>
            <a:r>
              <a:rPr lang="pl-PL" dirty="0" smtClean="0"/>
              <a:t>brak czasu</a:t>
            </a:r>
          </a:p>
          <a:p>
            <a:pPr lvl="1">
              <a:defRPr/>
            </a:pPr>
            <a:r>
              <a:rPr lang="pl-PL" dirty="0" smtClean="0"/>
              <a:t>brak doświadczeń </a:t>
            </a:r>
          </a:p>
          <a:p>
            <a:pPr lvl="1">
              <a:defRPr/>
            </a:pPr>
            <a:r>
              <a:rPr lang="pl-PL" dirty="0" smtClean="0"/>
              <a:t>obawa przed stygmatyzacją </a:t>
            </a:r>
          </a:p>
          <a:p>
            <a:pPr>
              <a:defRPr/>
            </a:pPr>
            <a:r>
              <a:rPr lang="pl-PL" sz="2400" dirty="0" smtClean="0"/>
              <a:t>Małe grupy – wysokie koszty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475252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itchFamily="2" charset="2"/>
              <a:buChar char="ü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000099"/>
                </a:solidFill>
              </a:rPr>
              <a:t>ZA</a:t>
            </a:r>
          </a:p>
          <a:p>
            <a:pPr marL="0" indent="0" eaLnBrk="1" hangingPunct="1">
              <a:buNone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Rodzice są najważniejszymi osobami dla dziecka. </a:t>
            </a:r>
          </a:p>
          <a:p>
            <a:pPr marL="0" indent="0" eaLnBrk="1" hangingPunct="1">
              <a:buNone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Rodzice są odpowiedzialni za wychowanie i prawidłowy rozwój swoich dzieci.</a:t>
            </a:r>
          </a:p>
          <a:p>
            <a:pPr marL="0" indent="0" eaLnBrk="1" hangingPunct="1">
              <a:buNone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Zdecydowanej większości rodziców bardzo zależy na dobru dziecka.</a:t>
            </a:r>
          </a:p>
          <a:p>
            <a:pPr marL="0" indent="0" eaLnBrk="1" hangingPunct="1">
              <a:buNone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Szkoła może wspierać rodziców, ale nie zastępować w roli wychowawców .</a:t>
            </a:r>
          </a:p>
          <a:p>
            <a:pPr marL="0" indent="0" eaLnBrk="1" hangingPunct="1">
              <a:buNone/>
              <a:defRPr/>
            </a:pPr>
            <a:r>
              <a:rPr lang="pl-PL" sz="2400" dirty="0" smtClean="0">
                <a:solidFill>
                  <a:schemeClr val="tx1"/>
                </a:solidFill>
              </a:rPr>
              <a:t>Dzieci (nawet nastoletnie) chcą mieć dobry kontakt z rodzicami.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4036" name="Picture 11" descr="C:\Users\tomek\AppData\Local\Microsoft\Windows\Temporary Internet Files\Content.IE5\23I718ND\MC9003554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7431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08912" cy="108012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bg1"/>
                </a:solidFill>
                <a:latin typeface="+mn-lt"/>
              </a:rPr>
              <a:t>Rodzina jako środowisko oddziaływań profilaktycznych</a:t>
            </a:r>
            <a:endParaRPr lang="en-US" sz="3600" b="1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Używanie substancji psychoaktywnych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Skala zjawiska picia alkoholu przez dzieci i młodzież jest nadal wysoka. Wiek </a:t>
            </a:r>
            <a:r>
              <a:rPr lang="pl-PL" dirty="0" smtClean="0">
                <a:solidFill>
                  <a:schemeClr val="tx1"/>
                </a:solidFill>
              </a:rPr>
              <a:t>świadomej </a:t>
            </a:r>
            <a:r>
              <a:rPr lang="pl-PL" dirty="0">
                <a:solidFill>
                  <a:schemeClr val="tx1"/>
                </a:solidFill>
              </a:rPr>
              <a:t>inicjacji alkoholowej wciąż obniża się i przypada już na pierwsze klasy szkoły podstawowej. Sytuacja taka może doprowadzić do zaburzeń w funkcjonowaniu młodych osób już na poziomie wchodzenia w dorosłość i wyrządzić nieodwracalne szkody psychiczne, fizyczne i społeczne. </a:t>
            </a:r>
          </a:p>
        </p:txBody>
      </p:sp>
    </p:spTree>
    <p:extLst>
      <p:ext uri="{BB962C8B-B14F-4D97-AF65-F5344CB8AC3E}">
        <p14:creationId xmlns:p14="http://schemas.microsoft.com/office/powerpoint/2010/main" xmlns="" val="11392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l-PL" sz="3600" dirty="0">
                <a:latin typeface="+mn-lt"/>
              </a:rPr>
              <a:t>Raport z badań </a:t>
            </a:r>
            <a:r>
              <a:rPr lang="pl-PL" sz="3600" dirty="0" smtClean="0">
                <a:latin typeface="+mn-lt"/>
              </a:rPr>
              <a:t>MCPU 2013/2014: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Inicjacja używania substancji psychoaktywnych w grupie dziewcząt ( 100% badanych to 347uczennic):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rgbClr val="000099"/>
                </a:solidFill>
              </a:rPr>
              <a:t>KAWA</a:t>
            </a:r>
            <a:r>
              <a:rPr lang="pl-PL" dirty="0" smtClean="0">
                <a:solidFill>
                  <a:schemeClr val="tx1"/>
                </a:solidFill>
              </a:rPr>
              <a:t>: Poniżej </a:t>
            </a:r>
            <a:r>
              <a:rPr lang="pl-PL" dirty="0">
                <a:solidFill>
                  <a:schemeClr val="tx1"/>
                </a:solidFill>
              </a:rPr>
              <a:t>7. roku </a:t>
            </a:r>
            <a:r>
              <a:rPr lang="pl-PL" dirty="0" smtClean="0">
                <a:solidFill>
                  <a:schemeClr val="tx1"/>
                </a:solidFill>
              </a:rPr>
              <a:t>- 1,7</a:t>
            </a:r>
            <a:r>
              <a:rPr lang="pl-PL" dirty="0">
                <a:solidFill>
                  <a:schemeClr val="tx1"/>
                </a:solidFill>
              </a:rPr>
              <a:t>% (6 os</a:t>
            </a:r>
            <a:r>
              <a:rPr lang="pl-PL" dirty="0" smtClean="0">
                <a:solidFill>
                  <a:schemeClr val="tx1"/>
                </a:solidFill>
              </a:rPr>
              <a:t>.). </a:t>
            </a:r>
            <a:r>
              <a:rPr lang="pl-PL" dirty="0">
                <a:solidFill>
                  <a:schemeClr val="tx1"/>
                </a:solidFill>
              </a:rPr>
              <a:t>Między </a:t>
            </a:r>
            <a:r>
              <a:rPr lang="pl-PL" dirty="0" smtClean="0">
                <a:solidFill>
                  <a:schemeClr val="tx1"/>
                </a:solidFill>
              </a:rPr>
              <a:t>7, a 11  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 rokiem życia -  </a:t>
            </a:r>
            <a:r>
              <a:rPr lang="pl-PL" dirty="0">
                <a:solidFill>
                  <a:schemeClr val="tx1"/>
                </a:solidFill>
              </a:rPr>
              <a:t>7,5% (26</a:t>
            </a:r>
            <a:r>
              <a:rPr lang="pl-PL" dirty="0" smtClean="0">
                <a:solidFill>
                  <a:schemeClr val="tx1"/>
                </a:solidFill>
              </a:rPr>
              <a:t>); </a:t>
            </a:r>
          </a:p>
          <a:p>
            <a:r>
              <a:rPr lang="pl-PL" b="1" dirty="0" smtClean="0">
                <a:solidFill>
                  <a:srgbClr val="000099"/>
                </a:solidFill>
              </a:rPr>
              <a:t>NAPOJE ENERGETYZUJĄCE</a:t>
            </a:r>
            <a:r>
              <a:rPr lang="pl-PL" dirty="0" smtClean="0">
                <a:solidFill>
                  <a:schemeClr val="tx1"/>
                </a:solidFill>
              </a:rPr>
              <a:t>: poniżej </a:t>
            </a:r>
            <a:r>
              <a:rPr lang="pl-PL" dirty="0">
                <a:solidFill>
                  <a:schemeClr val="tx1"/>
                </a:solidFill>
              </a:rPr>
              <a:t>7 roku życia </a:t>
            </a:r>
            <a:r>
              <a:rPr lang="pl-PL" dirty="0" smtClean="0">
                <a:solidFill>
                  <a:schemeClr val="tx1"/>
                </a:solidFill>
              </a:rPr>
              <a:t>–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1,4</a:t>
            </a:r>
            <a:r>
              <a:rPr lang="pl-PL" dirty="0">
                <a:solidFill>
                  <a:schemeClr val="tx1"/>
                </a:solidFill>
              </a:rPr>
              <a:t>% (</a:t>
            </a:r>
            <a:r>
              <a:rPr lang="pl-PL" dirty="0" smtClean="0">
                <a:solidFill>
                  <a:schemeClr val="tx1"/>
                </a:solidFill>
              </a:rPr>
              <a:t>5), </a:t>
            </a:r>
            <a:r>
              <a:rPr lang="pl-PL" dirty="0">
                <a:solidFill>
                  <a:schemeClr val="tx1"/>
                </a:solidFill>
              </a:rPr>
              <a:t>7,5% (26) między 7, a </a:t>
            </a:r>
            <a:r>
              <a:rPr lang="pl-PL" dirty="0" smtClean="0">
                <a:solidFill>
                  <a:schemeClr val="tx1"/>
                </a:solidFill>
              </a:rPr>
              <a:t>11 </a:t>
            </a:r>
            <a:r>
              <a:rPr lang="pl-PL" dirty="0">
                <a:solidFill>
                  <a:schemeClr val="tx1"/>
                </a:solidFill>
              </a:rPr>
              <a:t>rokiem </a:t>
            </a:r>
            <a:r>
              <a:rPr lang="pl-PL" dirty="0" smtClean="0">
                <a:solidFill>
                  <a:schemeClr val="tx1"/>
                </a:solidFill>
              </a:rPr>
              <a:t>życia;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b="1" dirty="0" smtClean="0">
                <a:solidFill>
                  <a:srgbClr val="000099"/>
                </a:solidFill>
              </a:rPr>
              <a:t>ALKOHOL</a:t>
            </a:r>
            <a:r>
              <a:rPr lang="pl-PL" dirty="0" smtClean="0">
                <a:solidFill>
                  <a:schemeClr val="tx1"/>
                </a:solidFill>
              </a:rPr>
              <a:t>: poniżej </a:t>
            </a:r>
            <a:r>
              <a:rPr lang="pl-PL" dirty="0">
                <a:solidFill>
                  <a:schemeClr val="tx1"/>
                </a:solidFill>
              </a:rPr>
              <a:t>7 roku życia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1,2% (4) </a:t>
            </a:r>
            <a:r>
              <a:rPr lang="pl-PL" dirty="0" smtClean="0">
                <a:solidFill>
                  <a:schemeClr val="tx1"/>
                </a:solidFill>
              </a:rPr>
              <a:t>i </a:t>
            </a:r>
            <a:r>
              <a:rPr lang="pl-PL" dirty="0">
                <a:solidFill>
                  <a:schemeClr val="tx1"/>
                </a:solidFill>
              </a:rPr>
              <a:t>1,2% (</a:t>
            </a:r>
            <a:r>
              <a:rPr lang="pl-PL" dirty="0" smtClean="0">
                <a:solidFill>
                  <a:schemeClr val="tx1"/>
                </a:solidFill>
              </a:rPr>
              <a:t>4)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 między </a:t>
            </a:r>
            <a:r>
              <a:rPr lang="pl-PL" dirty="0">
                <a:solidFill>
                  <a:schemeClr val="tx1"/>
                </a:solidFill>
              </a:rPr>
              <a:t>7 a </a:t>
            </a:r>
            <a:r>
              <a:rPr lang="pl-PL" dirty="0" smtClean="0">
                <a:solidFill>
                  <a:schemeClr val="tx1"/>
                </a:solidFill>
              </a:rPr>
              <a:t>11 </a:t>
            </a:r>
            <a:r>
              <a:rPr lang="pl-PL" dirty="0">
                <a:solidFill>
                  <a:schemeClr val="tx1"/>
                </a:solidFill>
              </a:rPr>
              <a:t>rokiem życia. Powyżej </a:t>
            </a:r>
            <a:r>
              <a:rPr lang="pl-PL" dirty="0" smtClean="0">
                <a:solidFill>
                  <a:schemeClr val="tx1"/>
                </a:solidFill>
              </a:rPr>
              <a:t>12 </a:t>
            </a:r>
            <a:r>
              <a:rPr lang="pl-PL" dirty="0">
                <a:solidFill>
                  <a:schemeClr val="tx1"/>
                </a:solidFill>
              </a:rPr>
              <a:t>roku życia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 próbowanie alkoholu zadeklarowało </a:t>
            </a:r>
            <a:r>
              <a:rPr lang="pl-PL" dirty="0">
                <a:solidFill>
                  <a:schemeClr val="tx1"/>
                </a:solidFill>
              </a:rPr>
              <a:t>1,2% (4) dziewcząt.</a:t>
            </a:r>
          </a:p>
        </p:txBody>
      </p:sp>
    </p:spTree>
    <p:extLst>
      <p:ext uri="{BB962C8B-B14F-4D97-AF65-F5344CB8AC3E}">
        <p14:creationId xmlns:p14="http://schemas.microsoft.com/office/powerpoint/2010/main" xmlns="" val="16088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Raport z badań MCPU 2013/2014: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Używanie substancji przez uczniów szkół podstawowych, gdzie 100% badanych to 606 uczniów, w tym : 259 chłopców i 347 dziewcząt deklaruje, że: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35,2</a:t>
            </a:r>
            <a:r>
              <a:rPr lang="pl-PL" dirty="0">
                <a:solidFill>
                  <a:schemeClr val="tx1"/>
                </a:solidFill>
              </a:rPr>
              <a:t>% (122) dziewcząt i 37,8% (98</a:t>
            </a:r>
            <a:r>
              <a:rPr lang="pl-PL" dirty="0" smtClean="0">
                <a:solidFill>
                  <a:schemeClr val="tx1"/>
                </a:solidFill>
              </a:rPr>
              <a:t>) chłopców deklaruje, </a:t>
            </a:r>
            <a:r>
              <a:rPr lang="pl-PL" dirty="0">
                <a:solidFill>
                  <a:schemeClr val="tx1"/>
                </a:solidFill>
              </a:rPr>
              <a:t>że używało już </a:t>
            </a:r>
            <a:r>
              <a:rPr lang="pl-PL" dirty="0" smtClean="0">
                <a:solidFill>
                  <a:schemeClr val="tx1"/>
                </a:solidFill>
              </a:rPr>
              <a:t>substancji psychoaktywnej </a:t>
            </a:r>
            <a:r>
              <a:rPr lang="pl-PL" dirty="0">
                <a:solidFill>
                  <a:schemeClr val="tx1"/>
                </a:solidFill>
              </a:rPr>
              <a:t>w celu zmiany </a:t>
            </a:r>
            <a:r>
              <a:rPr lang="pl-PL" dirty="0" smtClean="0">
                <a:solidFill>
                  <a:schemeClr val="tx1"/>
                </a:solidFill>
              </a:rPr>
              <a:t>samopoczucia,</a:t>
            </a:r>
          </a:p>
          <a:p>
            <a:r>
              <a:rPr lang="pl-PL" dirty="0">
                <a:solidFill>
                  <a:schemeClr val="tx1"/>
                </a:solidFill>
              </a:rPr>
              <a:t>w</a:t>
            </a:r>
            <a:r>
              <a:rPr lang="pl-PL" dirty="0" smtClean="0">
                <a:solidFill>
                  <a:schemeClr val="tx1"/>
                </a:solidFill>
              </a:rPr>
              <a:t>śród dziewcząt:28,5</a:t>
            </a:r>
            <a:r>
              <a:rPr lang="pl-PL" dirty="0">
                <a:solidFill>
                  <a:schemeClr val="tx1"/>
                </a:solidFill>
              </a:rPr>
              <a:t>% (99 os.) zadeklarowało picie kawy, 33,7</a:t>
            </a:r>
            <a:r>
              <a:rPr lang="pl-PL" dirty="0" smtClean="0">
                <a:solidFill>
                  <a:schemeClr val="tx1"/>
                </a:solidFill>
              </a:rPr>
              <a:t>%(</a:t>
            </a:r>
            <a:r>
              <a:rPr lang="pl-PL" dirty="0">
                <a:solidFill>
                  <a:schemeClr val="tx1"/>
                </a:solidFill>
              </a:rPr>
              <a:t>117) zadeklarowało spożywanie napojów energetyzujących, </a:t>
            </a:r>
          </a:p>
          <a:p>
            <a:r>
              <a:rPr lang="pl-PL" dirty="0">
                <a:solidFill>
                  <a:schemeClr val="tx1"/>
                </a:solidFill>
              </a:rPr>
              <a:t>w</a:t>
            </a:r>
            <a:r>
              <a:rPr lang="pl-PL" dirty="0" smtClean="0">
                <a:solidFill>
                  <a:schemeClr val="tx1"/>
                </a:solidFill>
              </a:rPr>
              <a:t>śród chłopców 26,6</a:t>
            </a:r>
            <a:r>
              <a:rPr lang="pl-PL" dirty="0">
                <a:solidFill>
                  <a:schemeClr val="tx1"/>
                </a:solidFill>
              </a:rPr>
              <a:t>% (69</a:t>
            </a:r>
            <a:r>
              <a:rPr lang="pl-PL" dirty="0" smtClean="0">
                <a:solidFill>
                  <a:schemeClr val="tx1"/>
                </a:solidFill>
              </a:rPr>
              <a:t>) deklaruje</a:t>
            </a:r>
            <a:r>
              <a:rPr lang="pl-PL" dirty="0">
                <a:solidFill>
                  <a:schemeClr val="tx1"/>
                </a:solidFill>
              </a:rPr>
              <a:t>, że piło kawę, 35,9% (93)deklaruje spożywanie napojów </a:t>
            </a:r>
            <a:r>
              <a:rPr lang="pl-PL" dirty="0" smtClean="0">
                <a:solidFill>
                  <a:schemeClr val="tx1"/>
                </a:solidFill>
              </a:rPr>
              <a:t>energetyzujących.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112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l-PL" sz="3600" dirty="0">
                <a:latin typeface="+mn-lt"/>
              </a:rPr>
              <a:t>Raport z badań </a:t>
            </a:r>
            <a:r>
              <a:rPr lang="pl-PL" sz="3600" dirty="0" smtClean="0">
                <a:latin typeface="+mn-lt"/>
              </a:rPr>
              <a:t>MCPU 2013/2014: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Inicjacja używania substancji psychoaktywnych w grupie </a:t>
            </a:r>
            <a:r>
              <a:rPr lang="pl-PL" dirty="0" smtClean="0">
                <a:solidFill>
                  <a:schemeClr val="tx1"/>
                </a:solidFill>
              </a:rPr>
              <a:t>chłopców ( 100% badanych to 259 uczniów):</a:t>
            </a:r>
          </a:p>
          <a:p>
            <a:r>
              <a:rPr lang="pl-PL" b="1" dirty="0" smtClean="0">
                <a:solidFill>
                  <a:srgbClr val="000099"/>
                </a:solidFill>
              </a:rPr>
              <a:t>KAWA</a:t>
            </a:r>
            <a:r>
              <a:rPr lang="pl-PL" b="1" dirty="0" smtClean="0">
                <a:solidFill>
                  <a:schemeClr val="tx1"/>
                </a:solidFill>
              </a:rPr>
              <a:t>:</a:t>
            </a:r>
            <a:r>
              <a:rPr lang="pl-PL" dirty="0" smtClean="0">
                <a:solidFill>
                  <a:schemeClr val="tx1"/>
                </a:solidFill>
              </a:rPr>
              <a:t> 0,8</a:t>
            </a:r>
            <a:r>
              <a:rPr lang="pl-PL" dirty="0">
                <a:solidFill>
                  <a:schemeClr val="tx1"/>
                </a:solidFill>
              </a:rPr>
              <a:t>% (2 os.) </a:t>
            </a:r>
            <a:r>
              <a:rPr lang="pl-PL" dirty="0" smtClean="0">
                <a:solidFill>
                  <a:schemeClr val="tx1"/>
                </a:solidFill>
              </a:rPr>
              <a:t>poniżej </a:t>
            </a:r>
            <a:r>
              <a:rPr lang="pl-PL" dirty="0">
                <a:solidFill>
                  <a:schemeClr val="tx1"/>
                </a:solidFill>
              </a:rPr>
              <a:t>7 roku </a:t>
            </a:r>
            <a:r>
              <a:rPr lang="pl-PL" dirty="0" smtClean="0">
                <a:solidFill>
                  <a:schemeClr val="tx1"/>
                </a:solidFill>
              </a:rPr>
              <a:t>życia </a:t>
            </a:r>
            <a:r>
              <a:rPr lang="pl-PL" dirty="0">
                <a:solidFill>
                  <a:schemeClr val="tx1"/>
                </a:solidFill>
              </a:rPr>
              <a:t>6,2% (</a:t>
            </a:r>
            <a:r>
              <a:rPr lang="pl-PL" dirty="0" smtClean="0">
                <a:solidFill>
                  <a:schemeClr val="tx1"/>
                </a:solidFill>
              </a:rPr>
              <a:t>16) miedzy 7 a 11 </a:t>
            </a:r>
            <a:r>
              <a:rPr lang="pl-PL" dirty="0">
                <a:solidFill>
                  <a:schemeClr val="tx1"/>
                </a:solidFill>
              </a:rPr>
              <a:t>rokiem życia. 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rgbClr val="000099"/>
                </a:solidFill>
              </a:rPr>
              <a:t>NAPOJE ENERGETYZUJĄCE</a:t>
            </a:r>
            <a:r>
              <a:rPr lang="pl-PL" dirty="0" smtClean="0">
                <a:solidFill>
                  <a:schemeClr val="tx1"/>
                </a:solidFill>
              </a:rPr>
              <a:t>: 6,9</a:t>
            </a:r>
            <a:r>
              <a:rPr lang="pl-PL" dirty="0">
                <a:solidFill>
                  <a:schemeClr val="tx1"/>
                </a:solidFill>
              </a:rPr>
              <a:t>% (18) </a:t>
            </a:r>
            <a:r>
              <a:rPr lang="pl-PL" dirty="0" smtClean="0">
                <a:solidFill>
                  <a:schemeClr val="tx1"/>
                </a:solidFill>
              </a:rPr>
              <a:t>między 7 </a:t>
            </a:r>
            <a:r>
              <a:rPr lang="pl-PL" dirty="0">
                <a:solidFill>
                  <a:schemeClr val="tx1"/>
                </a:solidFill>
              </a:rPr>
              <a:t>a </a:t>
            </a:r>
            <a:r>
              <a:rPr lang="pl-PL" dirty="0" smtClean="0">
                <a:solidFill>
                  <a:schemeClr val="tx1"/>
                </a:solidFill>
              </a:rPr>
              <a:t>11 </a:t>
            </a:r>
            <a:r>
              <a:rPr lang="pl-PL" dirty="0">
                <a:solidFill>
                  <a:schemeClr val="tx1"/>
                </a:solidFill>
              </a:rPr>
              <a:t>rokiem życia, a 0,8% (2) poniżej 7 roku życia. </a:t>
            </a:r>
          </a:p>
          <a:p>
            <a:r>
              <a:rPr lang="pl-PL" b="1" dirty="0" smtClean="0">
                <a:solidFill>
                  <a:srgbClr val="000099"/>
                </a:solidFill>
              </a:rPr>
              <a:t>ALKOHOL</a:t>
            </a:r>
            <a:r>
              <a:rPr lang="pl-PL" dirty="0" smtClean="0">
                <a:solidFill>
                  <a:schemeClr val="tx1"/>
                </a:solidFill>
              </a:rPr>
              <a:t>: poniżej </a:t>
            </a:r>
            <a:r>
              <a:rPr lang="pl-PL" dirty="0">
                <a:solidFill>
                  <a:schemeClr val="tx1"/>
                </a:solidFill>
              </a:rPr>
              <a:t>7 roku życia nie deklarowali sięgania po alkohol. Między 7 a 11 </a:t>
            </a:r>
            <a:r>
              <a:rPr lang="pl-PL" dirty="0" smtClean="0">
                <a:solidFill>
                  <a:schemeClr val="tx1"/>
                </a:solidFill>
              </a:rPr>
              <a:t>rokiem życia </a:t>
            </a:r>
            <a:r>
              <a:rPr lang="pl-PL" dirty="0">
                <a:solidFill>
                  <a:schemeClr val="tx1"/>
                </a:solidFill>
              </a:rPr>
              <a:t>inicjację alkoholową zadeklarowało 0,4% (1) badanych. Powyżej 12 roku </a:t>
            </a:r>
            <a:r>
              <a:rPr lang="pl-PL" dirty="0" smtClean="0">
                <a:solidFill>
                  <a:schemeClr val="tx1"/>
                </a:solidFill>
              </a:rPr>
              <a:t>życia tylko </a:t>
            </a:r>
            <a:r>
              <a:rPr lang="pl-PL" dirty="0">
                <a:solidFill>
                  <a:schemeClr val="tx1"/>
                </a:solidFill>
              </a:rPr>
              <a:t>0,4% (1) respondentów.</a:t>
            </a:r>
            <a:endParaRPr lang="pl-PL" dirty="0" smtClean="0">
              <a:solidFill>
                <a:schemeClr val="tx1"/>
              </a:solidFill>
            </a:endParaRPr>
          </a:p>
          <a:p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xmlns="" val="10778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ykres 8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27280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Wykres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ykres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462"/>
            <a:ext cx="684076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Czy mówić dzieciom o uzależnieniach?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65104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r>
              <a:rPr lang="pl-PL" dirty="0" smtClean="0">
                <a:solidFill>
                  <a:schemeClr val="tx1"/>
                </a:solidFill>
              </a:rPr>
              <a:t>Otton Lipowski (1987): „Działania profilaktyczne powinny być obecne na wszystkich etapach rozwoju dziecka.”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Profilaktyka powinna rozwijać postawy ideowe, zainteresowania i system wartości dzieci i młodzieży.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Koncentracja na czynnikach chroniących i wspierających rozwój.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132856"/>
            <a:ext cx="2736304" cy="36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2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Poziomy profilaktyki</a:t>
            </a:r>
            <a:endParaRPr lang="pl-PL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800" dirty="0" smtClean="0"/>
          </a:p>
          <a:p>
            <a:endParaRPr lang="pl-PL" sz="2800" dirty="0"/>
          </a:p>
          <a:p>
            <a:r>
              <a:rPr lang="pl-PL" sz="2800" b="1" dirty="0" smtClean="0">
                <a:solidFill>
                  <a:schemeClr val="tx1"/>
                </a:solidFill>
              </a:rPr>
              <a:t>UNIWERSALNA</a:t>
            </a:r>
          </a:p>
          <a:p>
            <a:endParaRPr lang="pl-PL" sz="2800" dirty="0" smtClean="0"/>
          </a:p>
          <a:p>
            <a:r>
              <a:rPr lang="pl-PL" sz="2800" b="1" dirty="0" smtClean="0">
                <a:solidFill>
                  <a:schemeClr val="tx1"/>
                </a:solidFill>
              </a:rPr>
              <a:t>SELEKTYWNA</a:t>
            </a:r>
          </a:p>
          <a:p>
            <a:endParaRPr lang="pl-PL" sz="2800" dirty="0" smtClean="0"/>
          </a:p>
          <a:p>
            <a:r>
              <a:rPr lang="pl-PL" sz="2800" b="1" dirty="0" smtClean="0">
                <a:solidFill>
                  <a:schemeClr val="tx1"/>
                </a:solidFill>
              </a:rPr>
              <a:t>WSKAZUJĄCA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04789"/>
            <a:ext cx="25479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3526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3653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0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05904"/>
          </a:xfrm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Czynniki ryzyka 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1</a:t>
            </a:r>
            <a:r>
              <a:rPr lang="pl-PL" dirty="0" smtClean="0"/>
              <a:t>. </a:t>
            </a:r>
            <a:r>
              <a:rPr lang="pl-PL" dirty="0" smtClean="0">
                <a:solidFill>
                  <a:schemeClr val="tx1"/>
                </a:solidFill>
              </a:rPr>
              <a:t>Brak „ciekawości świata”.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2. Niestabilna samoocena.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3. Negatywny stosunek do otoczenia.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4. Silny wpływ grupy rówieśniczej.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5. Przeciążenie wymaganiami, stresem, obowiązkami.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6. Brak adekwatnych zajęć.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7. Zaburzone relacje w grupie.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8. Aprobata zachowań destrukcyjnych.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4647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Przed czym możemy chronić dzieci?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Zachowania ryzykowne, manifestowane szczególnie przez nastolatki, nie </a:t>
            </a:r>
            <a:r>
              <a:rPr lang="pl-PL" dirty="0" smtClean="0">
                <a:solidFill>
                  <a:schemeClr val="tx1"/>
                </a:solidFill>
              </a:rPr>
              <a:t>pojawiają się </a:t>
            </a:r>
            <a:r>
              <a:rPr lang="pl-PL" dirty="0">
                <a:solidFill>
                  <a:schemeClr val="tx1"/>
                </a:solidFill>
              </a:rPr>
              <a:t>nagle w okresie dojrzewania lub tuż przed jego rozpoczęciem. Stanowią efekt </a:t>
            </a:r>
            <a:r>
              <a:rPr lang="pl-PL" dirty="0" smtClean="0">
                <a:solidFill>
                  <a:schemeClr val="tx1"/>
                </a:solidFill>
              </a:rPr>
              <a:t>długotrwałego procesu</a:t>
            </a:r>
            <a:r>
              <a:rPr lang="pl-PL" dirty="0">
                <a:solidFill>
                  <a:schemeClr val="tx1"/>
                </a:solidFill>
              </a:rPr>
              <a:t>, którego początki można zidentyfikować już we wczesnym okresie </a:t>
            </a:r>
            <a:r>
              <a:rPr lang="pl-PL" dirty="0" smtClean="0">
                <a:solidFill>
                  <a:schemeClr val="tx1"/>
                </a:solidFill>
              </a:rPr>
              <a:t>przedszkolnym.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Za etap pośredni można uznać trudne zachowania obserwowane u wielu młodszych dzieci: 10–25% dzieci w wieku 3–9 lat wykazuje deficyty umiejętności psychologicznych i społecznych oraz stwarza kłopoty wychowawcze.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1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64949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Problemy emocjonalne, społeczne i trudne zachowania u młodszych dzieci są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kluczowym predykatorem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późniejszych kłopotów z nauką, „wypadania ze szkoły”, sięgania po substancje psychoaktywne oraz zachowań antyspołecznych. Należy je więc uznać za „czerwony sygnał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  <a:p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Powstały u dziecka wzorzec zachowania utrwala się najczęściej do 8 roku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życia i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później coraz trudniej jest go zmienić. Wiek 4–8 lat jest okresem największej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plastyczności i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podatności na zmiany. Interwencje podejmowane w tym okresie dają wysoką gwarancję sukcesu.</a:t>
            </a:r>
          </a:p>
        </p:txBody>
      </p:sp>
      <p:sp>
        <p:nvSpPr>
          <p:cNvPr id="2" name="Prostokąt 1"/>
          <p:cNvSpPr/>
          <p:nvPr/>
        </p:nvSpPr>
        <p:spPr>
          <a:xfrm>
            <a:off x="683568" y="188640"/>
            <a:ext cx="7776864" cy="646331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Przed czym możemy chronić dzieci?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23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5793507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Skuteczne posługiwanie się trudnymi </a:t>
            </a:r>
            <a:r>
              <a:rPr lang="pl-PL" dirty="0" smtClean="0">
                <a:solidFill>
                  <a:schemeClr val="tx1"/>
                </a:solidFill>
              </a:rPr>
              <a:t>zachowaniami </a:t>
            </a:r>
            <a:r>
              <a:rPr lang="pl-PL" dirty="0">
                <a:solidFill>
                  <a:schemeClr val="tx1"/>
                </a:solidFill>
              </a:rPr>
              <a:t>hamuje lub blokuje uczenie się umiejętności życiowych niezbędnych w radzeniu sobie z własnymi </a:t>
            </a:r>
            <a:r>
              <a:rPr lang="pl-PL" dirty="0" smtClean="0">
                <a:solidFill>
                  <a:schemeClr val="tx1"/>
                </a:solidFill>
              </a:rPr>
              <a:t>emocjami i </a:t>
            </a:r>
            <a:r>
              <a:rPr lang="pl-PL" dirty="0">
                <a:solidFill>
                  <a:schemeClr val="tx1"/>
                </a:solidFill>
              </a:rPr>
              <a:t>w kontaktach </a:t>
            </a:r>
            <a:r>
              <a:rPr lang="pl-PL" dirty="0" smtClean="0">
                <a:solidFill>
                  <a:schemeClr val="tx1"/>
                </a:solidFill>
              </a:rPr>
              <a:t>            z </a:t>
            </a:r>
            <a:r>
              <a:rPr lang="pl-PL" dirty="0">
                <a:solidFill>
                  <a:schemeClr val="tx1"/>
                </a:solidFill>
              </a:rPr>
              <a:t>otoczeniem społecznym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Powstałe </a:t>
            </a:r>
            <a:r>
              <a:rPr lang="pl-PL" dirty="0">
                <a:solidFill>
                  <a:schemeClr val="tx1"/>
                </a:solidFill>
              </a:rPr>
              <a:t>deficyty umiejętności będą utrudniać </a:t>
            </a:r>
            <a:r>
              <a:rPr lang="pl-PL" dirty="0" smtClean="0">
                <a:solidFill>
                  <a:schemeClr val="tx1"/>
                </a:solidFill>
              </a:rPr>
              <a:t>dziecku           </a:t>
            </a:r>
            <a:r>
              <a:rPr lang="pl-PL" dirty="0">
                <a:solidFill>
                  <a:schemeClr val="tx1"/>
                </a:solidFill>
              </a:rPr>
              <a:t>w przyszłości nawiązywanie relacji z rówieśnikami i dorosłymi spoza rodziny.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1" y="4746529"/>
            <a:ext cx="3816425" cy="20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5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70992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Czynniki chroniące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6013" y="2060848"/>
            <a:ext cx="8280920" cy="369979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Ciekawość świata – hobby, zainteresowania, umiejętność zadawania pytań.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Poczucie bycia ważnym i szanowanym.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Zainteresowanie ze strony rodziców i nauczycieli.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Współpraca rodziny i szkoły.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Uważność ze strony dorosłych opiekunów.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Podtrzymywanie więzi rodzinnych i koleżeńskich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15539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Tworząc programy należy pamiętać o: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096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1. momencie w rozwoju dziecka</a:t>
            </a:r>
            <a:r>
              <a:rPr lang="pl-PL" dirty="0">
                <a:solidFill>
                  <a:schemeClr val="tx1"/>
                </a:solidFill>
              </a:rPr>
              <a:t>,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2. adekwatnym doborze tematów i języka</a:t>
            </a:r>
            <a:r>
              <a:rPr lang="pl-PL" dirty="0">
                <a:solidFill>
                  <a:schemeClr val="tx1"/>
                </a:solidFill>
              </a:rPr>
              <a:t>,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3. możliwościach intelektualnych uczestników</a:t>
            </a:r>
            <a:r>
              <a:rPr lang="pl-PL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4. zaangażowaniu rodziców i opiekunów dzieci</a:t>
            </a:r>
            <a:r>
              <a:rPr lang="pl-PL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5. wykorzystaniu naturalnych sytuacji</a:t>
            </a:r>
            <a:r>
              <a:rPr lang="pl-PL" dirty="0" smtClean="0"/>
              <a:t>.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endParaRPr lang="pl-PL" dirty="0" smtClean="0"/>
          </a:p>
          <a:p>
            <a:pPr marL="514350" indent="-514350">
              <a:buAutoNum type="arabicPeriod"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786382"/>
            <a:ext cx="4463777" cy="20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5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Metody pracy z dziećmi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8363272" cy="460851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Rysunek</a:t>
            </a:r>
            <a:r>
              <a:rPr lang="pl-PL" dirty="0">
                <a:solidFill>
                  <a:schemeClr val="tx1"/>
                </a:solidFill>
              </a:rPr>
              <a:t>,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Bajki i metafory</a:t>
            </a:r>
            <a:r>
              <a:rPr lang="pl-PL" dirty="0">
                <a:solidFill>
                  <a:schemeClr val="tx1"/>
                </a:solidFill>
              </a:rPr>
              <a:t>,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Zeszyty ćwiczeń i zadania domowe</a:t>
            </a:r>
            <a:r>
              <a:rPr lang="pl-PL" dirty="0">
                <a:solidFill>
                  <a:schemeClr val="tx1"/>
                </a:solidFill>
              </a:rPr>
              <a:t>,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Filmy i zdjęcia</a:t>
            </a:r>
            <a:r>
              <a:rPr lang="pl-PL" dirty="0">
                <a:solidFill>
                  <a:schemeClr val="tx1"/>
                </a:solidFill>
              </a:rPr>
              <a:t>,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Proste i klarowne zasady</a:t>
            </a:r>
            <a:r>
              <a:rPr lang="pl-PL" dirty="0">
                <a:solidFill>
                  <a:schemeClr val="tx1"/>
                </a:solidFill>
              </a:rPr>
              <a:t>,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Zabawy ruchowe.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00" y="1600200"/>
            <a:ext cx="2857500" cy="23050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851" y="4206788"/>
            <a:ext cx="1988897" cy="24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Obszary wspierania rozwoju dziecka         w realizacji programów profilaktycznych</a:t>
            </a:r>
            <a:endParaRPr lang="pl-PL" sz="36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1. Budzenie </a:t>
            </a:r>
            <a:r>
              <a:rPr lang="pl-PL" sz="2400" dirty="0">
                <a:solidFill>
                  <a:schemeClr val="tx1"/>
                </a:solidFill>
              </a:rPr>
              <a:t>zaciekawienia otaczającym światem poprzez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prowokowanie </a:t>
            </a:r>
            <a:r>
              <a:rPr lang="pl-PL" sz="2400" dirty="0">
                <a:solidFill>
                  <a:schemeClr val="tx1"/>
                </a:solidFill>
              </a:rPr>
              <a:t>pytań dostarczanie radości odkrywania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2. Wspieranie </a:t>
            </a:r>
            <a:r>
              <a:rPr lang="pl-PL" sz="2400" dirty="0">
                <a:solidFill>
                  <a:schemeClr val="tx1"/>
                </a:solidFill>
              </a:rPr>
              <a:t>samodzielnych działań dziecka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3.  </a:t>
            </a:r>
            <a:r>
              <a:rPr lang="pl-PL" sz="2400" dirty="0">
                <a:solidFill>
                  <a:schemeClr val="tx1"/>
                </a:solidFill>
              </a:rPr>
              <a:t>Umożliwianie dziecku dokonywania </a:t>
            </a:r>
            <a:r>
              <a:rPr lang="pl-PL" sz="2400" dirty="0" smtClean="0">
                <a:solidFill>
                  <a:schemeClr val="tx1"/>
                </a:solidFill>
              </a:rPr>
              <a:t>wyborów </a:t>
            </a:r>
            <a:r>
              <a:rPr lang="pl-PL" sz="2400" dirty="0">
                <a:solidFill>
                  <a:schemeClr val="tx1"/>
                </a:solidFill>
              </a:rPr>
              <a:t>i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 przeżywania </a:t>
            </a:r>
            <a:r>
              <a:rPr lang="pl-PL" sz="2400" dirty="0">
                <a:solidFill>
                  <a:schemeClr val="tx1"/>
                </a:solidFill>
              </a:rPr>
              <a:t>pozytywnych </a:t>
            </a:r>
            <a:r>
              <a:rPr lang="pl-PL" sz="2400" dirty="0" smtClean="0">
                <a:solidFill>
                  <a:schemeClr val="tx1"/>
                </a:solidFill>
              </a:rPr>
              <a:t>efektów własnych </a:t>
            </a:r>
            <a:r>
              <a:rPr lang="pl-PL" sz="2400" dirty="0">
                <a:solidFill>
                  <a:schemeClr val="tx1"/>
                </a:solidFill>
              </a:rPr>
              <a:t>działań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4. Pomoc </a:t>
            </a:r>
            <a:r>
              <a:rPr lang="pl-PL" sz="2400" dirty="0">
                <a:solidFill>
                  <a:schemeClr val="tx1"/>
                </a:solidFill>
              </a:rPr>
              <a:t>w budowaniu pozytywnego obrazu własnego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"</a:t>
            </a:r>
            <a:r>
              <a:rPr lang="pl-PL" sz="2400" dirty="0">
                <a:solidFill>
                  <a:schemeClr val="tx1"/>
                </a:solidFill>
              </a:rPr>
              <a:t>Ja" i zaspokajaniu </a:t>
            </a:r>
            <a:r>
              <a:rPr lang="pl-PL" sz="2400" dirty="0" smtClean="0">
                <a:solidFill>
                  <a:schemeClr val="tx1"/>
                </a:solidFill>
              </a:rPr>
              <a:t>poczucia bezpieczeństwa.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25992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5. Identyfikowanie i nazywanie różnych stanów emocjonalnych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6. Uczenie sposobów radzenia sobie z własnymi emocjami, właściwego reagowania </a:t>
            </a:r>
            <a:r>
              <a:rPr lang="pl-PL" dirty="0" smtClean="0">
                <a:solidFill>
                  <a:schemeClr val="tx1"/>
                </a:solidFill>
              </a:rPr>
              <a:t>na przejawy </a:t>
            </a:r>
            <a:r>
              <a:rPr lang="pl-PL" dirty="0">
                <a:solidFill>
                  <a:schemeClr val="tx1"/>
                </a:solidFill>
              </a:rPr>
              <a:t>emocji innych oraz kontrolowania zachowań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7.  Tworzenie okazji do wspólnego podejmowania i realizowania różnych </a:t>
            </a:r>
            <a:r>
              <a:rPr lang="pl-PL" dirty="0" smtClean="0">
                <a:solidFill>
                  <a:schemeClr val="tx1"/>
                </a:solidFill>
              </a:rPr>
              <a:t>zadań, rozwiązywania </a:t>
            </a:r>
            <a:r>
              <a:rPr lang="pl-PL" dirty="0">
                <a:solidFill>
                  <a:schemeClr val="tx1"/>
                </a:solidFill>
              </a:rPr>
              <a:t>problemów.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>
                <a:latin typeface="+mn-lt"/>
              </a:rPr>
              <a:t>Obszary wspierania rozwoju dziecka  </a:t>
            </a:r>
            <a:r>
              <a:rPr lang="pl-PL" sz="3600" dirty="0" smtClean="0">
                <a:latin typeface="+mn-lt"/>
              </a:rPr>
              <a:t>       w </a:t>
            </a:r>
            <a:r>
              <a:rPr lang="pl-PL" sz="3600" dirty="0">
                <a:latin typeface="+mn-lt"/>
              </a:rPr>
              <a:t>realizacji programów profilaktycznych</a:t>
            </a:r>
          </a:p>
        </p:txBody>
      </p:sp>
    </p:spTree>
    <p:extLst>
      <p:ext uri="{BB962C8B-B14F-4D97-AF65-F5344CB8AC3E}">
        <p14:creationId xmlns:p14="http://schemas.microsoft.com/office/powerpoint/2010/main" xmlns="" val="12271996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8. Dostarczanie </a:t>
            </a:r>
            <a:r>
              <a:rPr lang="pl-PL" sz="2400" dirty="0">
                <a:solidFill>
                  <a:schemeClr val="tx1"/>
                </a:solidFill>
              </a:rPr>
              <a:t>przykładów i doświadczanie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 rozwiązywania </a:t>
            </a:r>
            <a:r>
              <a:rPr lang="pl-PL" sz="2400" dirty="0">
                <a:solidFill>
                  <a:schemeClr val="tx1"/>
                </a:solidFill>
              </a:rPr>
              <a:t>sytuacji konfliktowych </a:t>
            </a:r>
            <a:r>
              <a:rPr lang="pl-PL" sz="2400" dirty="0" smtClean="0">
                <a:solidFill>
                  <a:schemeClr val="tx1"/>
                </a:solidFill>
              </a:rPr>
              <a:t>na zasadzie 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 kompromisu </a:t>
            </a:r>
            <a:r>
              <a:rPr lang="pl-PL" sz="2400" dirty="0">
                <a:solidFill>
                  <a:schemeClr val="tx1"/>
                </a:solidFill>
              </a:rPr>
              <a:t>i akceptacji potrzeb innych osób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9. Stwarzanie </a:t>
            </a:r>
            <a:r>
              <a:rPr lang="pl-PL" sz="2400" dirty="0">
                <a:solidFill>
                  <a:schemeClr val="tx1"/>
                </a:solidFill>
              </a:rPr>
              <a:t>okazji do dokonywania przez dziecko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wyborów </a:t>
            </a:r>
            <a:r>
              <a:rPr lang="pl-PL" sz="2400" dirty="0">
                <a:solidFill>
                  <a:schemeClr val="tx1"/>
                </a:solidFill>
              </a:rPr>
              <a:t>i zdawania sobie </a:t>
            </a:r>
            <a:r>
              <a:rPr lang="pl-PL" sz="2400" dirty="0" smtClean="0">
                <a:solidFill>
                  <a:schemeClr val="tx1"/>
                </a:solidFill>
              </a:rPr>
              <a:t>sprawy z </a:t>
            </a:r>
            <a:r>
              <a:rPr lang="pl-PL" sz="2400" dirty="0">
                <a:solidFill>
                  <a:schemeClr val="tx1"/>
                </a:solidFill>
              </a:rPr>
              <a:t>ich konsekwencji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10. Umożliwianie </a:t>
            </a:r>
            <a:r>
              <a:rPr lang="pl-PL" sz="2400" dirty="0">
                <a:solidFill>
                  <a:schemeClr val="tx1"/>
                </a:solidFill>
              </a:rPr>
              <a:t>doświadczeń w mówieniu, słuchaniu i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  byciu słuchanym.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11. Tworzenie </a:t>
            </a:r>
            <a:r>
              <a:rPr lang="pl-PL" sz="2400" dirty="0">
                <a:solidFill>
                  <a:schemeClr val="tx1"/>
                </a:solidFill>
              </a:rPr>
              <a:t>okazji do wymiany informacji, uczenie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  dyskutowania </a:t>
            </a:r>
            <a:r>
              <a:rPr lang="pl-PL" sz="2400" dirty="0">
                <a:solidFill>
                  <a:schemeClr val="tx1"/>
                </a:solidFill>
              </a:rPr>
              <a:t>i dochodzenia </a:t>
            </a:r>
            <a:r>
              <a:rPr lang="pl-PL" sz="2400" dirty="0" smtClean="0">
                <a:solidFill>
                  <a:schemeClr val="tx1"/>
                </a:solidFill>
              </a:rPr>
              <a:t>do kompromisu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>
                <a:latin typeface="+mn-lt"/>
              </a:rPr>
              <a:t>Obszary wspierania rozwoju dziecka  </a:t>
            </a:r>
            <a:r>
              <a:rPr lang="pl-PL" sz="3600" dirty="0" smtClean="0">
                <a:latin typeface="+mn-lt"/>
              </a:rPr>
              <a:t>       w </a:t>
            </a:r>
            <a:r>
              <a:rPr lang="pl-PL" sz="3600" dirty="0">
                <a:latin typeface="+mn-lt"/>
              </a:rPr>
              <a:t>realizacji programów profilaktycznych</a:t>
            </a:r>
          </a:p>
        </p:txBody>
      </p:sp>
    </p:spTree>
    <p:extLst>
      <p:ext uri="{BB962C8B-B14F-4D97-AF65-F5344CB8AC3E}">
        <p14:creationId xmlns:p14="http://schemas.microsoft.com/office/powerpoint/2010/main" xmlns="" val="20762037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latin typeface="+mn-lt"/>
              </a:rPr>
              <a:t>Wprowadzenie</a:t>
            </a: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040288"/>
          </a:xfrm>
        </p:spPr>
        <p:txBody>
          <a:bodyPr>
            <a:normAutofit/>
          </a:bodyPr>
          <a:lstStyle/>
          <a:p>
            <a:pPr eaLnBrk="1" hangingPunct="1"/>
            <a:r>
              <a:rPr lang="pl-PL" sz="2400" dirty="0" smtClean="0">
                <a:solidFill>
                  <a:schemeClr val="tx1"/>
                </a:solidFill>
              </a:rPr>
              <a:t>Co jest celem profilaktyki i kiedy ją rozpocząć?</a:t>
            </a:r>
          </a:p>
          <a:p>
            <a:pPr marL="450850" lvl="1" indent="6350" eaLnBrk="1" hangingPunct="1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Ograniczenie zachowań problemowych, zagrażających zdrowiu.</a:t>
            </a:r>
          </a:p>
          <a:p>
            <a:pPr lvl="1" eaLnBrk="1" hangingPunct="1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Opóźnienie inicjacji takich zachowań.</a:t>
            </a:r>
          </a:p>
          <a:p>
            <a:pPr marL="450850" lvl="1" indent="6350" eaLnBrk="1" hangingPunct="1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Wzmocnienie czynników chroniących przed zachowaniami problemowymi.</a:t>
            </a:r>
          </a:p>
          <a:p>
            <a:pPr lvl="1" eaLnBrk="1" hangingPunct="1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Redukcja czynników ryzyka.</a:t>
            </a:r>
          </a:p>
          <a:p>
            <a:pPr eaLnBrk="1" hangingPunct="1"/>
            <a:r>
              <a:rPr lang="pl-PL" sz="2400" dirty="0" smtClean="0">
                <a:solidFill>
                  <a:schemeClr val="tx1"/>
                </a:solidFill>
              </a:rPr>
              <a:t>W jakich środowiskach (miejscach) można te cele osiągnąć? </a:t>
            </a:r>
            <a:endParaRPr lang="pl-PL" sz="24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dirty="0" smtClean="0">
                <a:solidFill>
                  <a:schemeClr val="tx1"/>
                </a:solidFill>
                <a:latin typeface="Arial" charset="0"/>
              </a:rPr>
              <a:t>	 </a:t>
            </a:r>
            <a:r>
              <a:rPr lang="pl-PL" sz="2400" dirty="0" smtClean="0">
                <a:solidFill>
                  <a:schemeClr val="tx1"/>
                </a:solidFill>
              </a:rPr>
              <a:t>Analiza metod i skuteczności działań profilaktycznych</a:t>
            </a:r>
          </a:p>
          <a:p>
            <a:pPr eaLnBrk="1" hangingPunct="1">
              <a:buFont typeface="Arial" charset="0"/>
              <a:buNone/>
            </a:pPr>
            <a:r>
              <a:rPr lang="pl-PL" dirty="0" smtClean="0">
                <a:solidFill>
                  <a:schemeClr val="tx1"/>
                </a:solidFill>
              </a:rPr>
              <a:t>     </a:t>
            </a:r>
            <a:r>
              <a:rPr lang="pl-PL" sz="2400" dirty="0" smtClean="0">
                <a:solidFill>
                  <a:schemeClr val="tx1"/>
                </a:solidFill>
              </a:rPr>
              <a:t>Realizowanych w oparciu o przedszkole, szkołę</a:t>
            </a:r>
          </a:p>
          <a:p>
            <a:pPr eaLnBrk="1" hangingPunct="1">
              <a:buFont typeface="Arial" charset="0"/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     Realizowanych w oparciu o rodzinę  </a:t>
            </a:r>
          </a:p>
          <a:p>
            <a:pPr eaLnBrk="1" hangingPunct="1"/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>
                <a:latin typeface="+mn-lt"/>
              </a:rPr>
              <a:t>Co może szkodzić w profilaktyce?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453955"/>
          </a:xfrm>
        </p:spPr>
        <p:txBody>
          <a:bodyPr>
            <a:normAutofit fontScale="92500" lnSpcReduction="10000"/>
          </a:bodyPr>
          <a:lstStyle/>
          <a:p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rak </a:t>
            </a:r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diagnozy grupy/ </a:t>
            </a: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szkoły,</a:t>
            </a:r>
            <a:endParaRPr lang="pl-PL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brak celu </a:t>
            </a: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działań</a:t>
            </a:r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niedostosowanie ćwiczeń do wieku i potrzeb uczestników np. omyłkowe podsuwanie sposobów odurzania </a:t>
            </a: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się</a:t>
            </a:r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stosowanie zbyt „otwierających”, „projekcyjnych” </a:t>
            </a:r>
            <a:r>
              <a:rPr lang="pl-PL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ćwiczeń</a:t>
            </a:r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brak ewaluacji programów.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0080" y="1600200"/>
            <a:ext cx="35948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362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Przykładowe warsztaty profilaktyczne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Celem programu "Cukierki" jest wczesna profilaktyka uzależnień wśród uczniów w wieku 6-10 lat oraz ćwiczenie pożądanych zachowań w sytuacjach, kiedy dziecko czuje zagrożenie ze strony nieznajomej osoby dorosłej. Natomiast "Magiczne kryształy" są adresowane do dzieci w wieku 5-12 lat i mają uchronić je przed "nowoczesnymi" uzależnieniami: od telewizji, gier komputerowych i Internetu.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876005"/>
            <a:ext cx="2868010" cy="15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6170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Program „Cukierki”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5482952" cy="504056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Adresaci; dzieci z najstarszych grup przedszkolnych, uczniowie klas I-III szkoły podstawowej.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Główne metody pracy: bajka terapeutyczna, metafora, zabawa.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Program realizowany w szkole lub przedszkolu przy zaangażowaniu rodziców.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Dzieci mogą nauczyć się: empatii, zachowania się w sytuacjach trudnych, współpracy w grupie, solidarności itp.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204864"/>
            <a:ext cx="281133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2726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+mn-lt"/>
              </a:rPr>
              <a:t>Programy profilaktyczne MCPU dla uczniów szkół podstawowych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pl-PL" sz="6000" b="1" dirty="0" smtClean="0"/>
          </a:p>
          <a:p>
            <a:pPr>
              <a:buNone/>
            </a:pPr>
            <a:r>
              <a:rPr lang="pl-PL" sz="9600" b="1" dirty="0" smtClean="0">
                <a:solidFill>
                  <a:schemeClr val="tx1"/>
                </a:solidFill>
              </a:rPr>
              <a:t>„Ciekawi świata”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9600" dirty="0" smtClean="0">
                <a:solidFill>
                  <a:schemeClr val="tx1"/>
                </a:solidFill>
              </a:rPr>
              <a:t>Odbiorcami są uczniowie szkół podstawowych do 13 roku życia;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9600" dirty="0">
                <a:solidFill>
                  <a:schemeClr val="tx1"/>
                </a:solidFill>
              </a:rPr>
              <a:t> </a:t>
            </a:r>
            <a:r>
              <a:rPr lang="pl-PL" sz="9600" b="1" dirty="0" smtClean="0">
                <a:solidFill>
                  <a:srgbClr val="000099"/>
                </a:solidFill>
              </a:rPr>
              <a:t>Celem</a:t>
            </a:r>
            <a:r>
              <a:rPr lang="pl-PL" sz="9600" dirty="0" smtClean="0">
                <a:solidFill>
                  <a:schemeClr val="tx1"/>
                </a:solidFill>
              </a:rPr>
              <a:t> jest propagowanie zdrowego stylu życia oraz aktywnych form spędzania wolnego czasu, jako podstawowych czynników chroniących.</a:t>
            </a:r>
          </a:p>
          <a:p>
            <a:pPr marL="0" indent="0">
              <a:lnSpc>
                <a:spcPct val="120000"/>
              </a:lnSpc>
              <a:buNone/>
            </a:pPr>
            <a:endParaRPr lang="pl-PL" sz="60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6000" dirty="0"/>
              <a:t> </a:t>
            </a:r>
            <a:endParaRPr lang="pl-PL" sz="6000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172272" cy="4425355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„</a:t>
            </a:r>
            <a:r>
              <a:rPr lang="pl-PL" sz="2400" b="1" dirty="0" smtClean="0">
                <a:solidFill>
                  <a:schemeClr val="tx1"/>
                </a:solidFill>
              </a:rPr>
              <a:t>Emocjo – chcę Cię poznać”</a:t>
            </a:r>
            <a:r>
              <a:rPr lang="pl-PL" sz="2400" dirty="0" smtClean="0">
                <a:solidFill>
                  <a:schemeClr val="tx1"/>
                </a:solidFill>
              </a:rPr>
              <a:t> Odbiorcami są uczniowie szkół podstawowych do 13 roku życia;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b="1" dirty="0" smtClean="0">
                <a:solidFill>
                  <a:srgbClr val="000099"/>
                </a:solidFill>
              </a:rPr>
              <a:t>Celem</a:t>
            </a:r>
            <a:r>
              <a:rPr lang="pl-PL" sz="2400" dirty="0" smtClean="0">
                <a:solidFill>
                  <a:schemeClr val="tx1"/>
                </a:solidFill>
              </a:rPr>
              <a:t> jest wzmacnianie inteligencji emocjonalnej, jako niezwykle istotnego czynnika chroniącego.</a:t>
            </a:r>
          </a:p>
          <a:p>
            <a:endParaRPr lang="pl-PL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2410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Programy MCPU – cel opóźnienie inicjacji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186808" cy="4425355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podczas </a:t>
            </a:r>
            <a:r>
              <a:rPr lang="pl-PL" dirty="0">
                <a:solidFill>
                  <a:schemeClr val="tx1"/>
                </a:solidFill>
              </a:rPr>
              <a:t>zajęć uczniowie </a:t>
            </a:r>
            <a:r>
              <a:rPr lang="pl-PL" dirty="0" smtClean="0">
                <a:solidFill>
                  <a:schemeClr val="tx1"/>
                </a:solidFill>
              </a:rPr>
              <a:t>rozpoznają i nazywają podstawowe emocje</a:t>
            </a:r>
            <a:r>
              <a:rPr lang="pl-PL" dirty="0">
                <a:solidFill>
                  <a:schemeClr val="tx1"/>
                </a:solidFill>
              </a:rPr>
              <a:t>, wypracowują sposoby radzenia sobie z trudnymi emocjami, </a:t>
            </a:r>
            <a:endParaRPr lang="pl-PL" dirty="0"/>
          </a:p>
          <a:p>
            <a:r>
              <a:rPr lang="pl-PL" dirty="0" smtClean="0">
                <a:solidFill>
                  <a:schemeClr val="tx1"/>
                </a:solidFill>
              </a:rPr>
              <a:t>programy realizowane są     w zespołach klasowych,</a:t>
            </a:r>
            <a:endParaRPr lang="pl-PL" dirty="0"/>
          </a:p>
          <a:p>
            <a:r>
              <a:rPr lang="pl-PL" dirty="0" smtClean="0">
                <a:solidFill>
                  <a:schemeClr val="tx1"/>
                </a:solidFill>
              </a:rPr>
              <a:t> stosujemy aktywne </a:t>
            </a:r>
            <a:r>
              <a:rPr lang="pl-PL" dirty="0">
                <a:solidFill>
                  <a:schemeClr val="tx1"/>
                </a:solidFill>
              </a:rPr>
              <a:t>metody pracy: zabawy, </a:t>
            </a:r>
            <a:r>
              <a:rPr lang="pl-PL" dirty="0" smtClean="0">
                <a:solidFill>
                  <a:schemeClr val="tx1"/>
                </a:solidFill>
              </a:rPr>
              <a:t>prace plastyczne, burza </a:t>
            </a:r>
            <a:r>
              <a:rPr lang="pl-PL" dirty="0">
                <a:solidFill>
                  <a:schemeClr val="tx1"/>
                </a:solidFill>
              </a:rPr>
              <a:t>mózgów”, </a:t>
            </a:r>
            <a:r>
              <a:rPr lang="pl-PL" dirty="0" smtClean="0">
                <a:solidFill>
                  <a:schemeClr val="tx1"/>
                </a:solidFill>
              </a:rPr>
              <a:t>praca w grupach, w parach, dyskusja, elementy dramy.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724979" cy="2658086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3076816" cy="227687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475298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8599" y="3501008"/>
            <a:ext cx="8686800" cy="781432"/>
          </a:xfrm>
          <a:solidFill>
            <a:srgbClr val="0066FF"/>
          </a:solidFill>
        </p:spPr>
        <p:txBody>
          <a:bodyPr/>
          <a:lstStyle/>
          <a:p>
            <a:r>
              <a:rPr lang="pl-PL" sz="4400" dirty="0" smtClean="0">
                <a:latin typeface="+mn-lt"/>
              </a:rPr>
              <a:t>Dziękujemy Państwu za uwagę </a:t>
            </a:r>
            <a:r>
              <a:rPr lang="pl-PL" sz="3200" dirty="0" smtClean="0">
                <a:solidFill>
                  <a:srgbClr val="0066FF"/>
                </a:solidFill>
                <a:sym typeface="Wingdings" panose="05000000000000000000" pitchFamily="2" charset="2"/>
              </a:rPr>
              <a:t></a:t>
            </a:r>
            <a:endParaRPr lang="pl-PL" sz="3200" dirty="0">
              <a:solidFill>
                <a:srgbClr val="0066FF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pl-PL" dirty="0" smtClean="0"/>
              <a:t>Więcej o naszych programach na www.mcpu.krakow.pl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202" y="188640"/>
            <a:ext cx="405727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05199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+mn-lt"/>
              </a:rPr>
              <a:t>Strategie profilaktyki – na każdym etapie rozwoju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1. </a:t>
            </a:r>
            <a:r>
              <a:rPr lang="pl-PL" b="1" dirty="0" smtClean="0">
                <a:solidFill>
                  <a:srgbClr val="000099"/>
                </a:solidFill>
              </a:rPr>
              <a:t>EDUKACYJNE</a:t>
            </a:r>
            <a:r>
              <a:rPr lang="pl-PL" dirty="0" smtClean="0">
                <a:solidFill>
                  <a:schemeClr val="tx1"/>
                </a:solidFill>
              </a:rPr>
              <a:t> – pomoc w rozwijaniu ważnych umiejętności emocjonalnych i społecznych np. asertywność, radzenie sobie ze stresem.</a:t>
            </a:r>
          </a:p>
          <a:p>
            <a:pPr marL="514350" indent="-514350">
              <a:buAutoNum type="arabicPeriod"/>
            </a:pP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2</a:t>
            </a:r>
            <a:r>
              <a:rPr lang="pl-PL" b="1" dirty="0" smtClean="0">
                <a:solidFill>
                  <a:srgbClr val="000099"/>
                </a:solidFill>
              </a:rPr>
              <a:t>. ALTERNATYW </a:t>
            </a:r>
            <a:r>
              <a:rPr lang="pl-PL" dirty="0" smtClean="0">
                <a:solidFill>
                  <a:schemeClr val="tx1"/>
                </a:solidFill>
              </a:rPr>
              <a:t>– stwarzanie miejsc i zajęć dla dzieci i młodzieży, gdzie może uczestniczyć w pozytywnej grupie doświadczając rozwoju zainteresowań, budujących relacji    oraz potrzeby akceptacji, sukcesu, przynależności np. koła zainteresowań, zespoły muzyczne.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1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+mn-lt"/>
              </a:rPr>
              <a:t>Strategie profilaktyki – metody adekwatne do wieku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945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3</a:t>
            </a:r>
            <a:r>
              <a:rPr lang="pl-PL" b="1" dirty="0" smtClean="0">
                <a:solidFill>
                  <a:srgbClr val="000099"/>
                </a:solidFill>
              </a:rPr>
              <a:t>. INTERWENCYJNE </a:t>
            </a:r>
            <a:r>
              <a:rPr lang="pl-PL" dirty="0" smtClean="0">
                <a:solidFill>
                  <a:schemeClr val="tx1"/>
                </a:solidFill>
              </a:rPr>
              <a:t>– pomoc dzieciom, które doświadczają problemów i kryzysu.</a:t>
            </a: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4. </a:t>
            </a:r>
            <a:r>
              <a:rPr lang="pl-PL" b="1" dirty="0" smtClean="0">
                <a:solidFill>
                  <a:srgbClr val="000099"/>
                </a:solidFill>
              </a:rPr>
              <a:t>INFORMACYJNE</a:t>
            </a:r>
            <a:r>
              <a:rPr lang="pl-PL" dirty="0" smtClean="0">
                <a:solidFill>
                  <a:schemeClr val="tx1"/>
                </a:solidFill>
              </a:rPr>
              <a:t> - dostarczenie adekwatnych informacji dotyczących skutków zachowań ryzykowanych, np.: rozmowa przy okazji oglądanej reklamy, bajki, filmu, kampanii społecznej.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08" y="4869160"/>
            <a:ext cx="4243184" cy="16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9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Co powinno być celem profilaktyki?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6624736" cy="4536504"/>
          </a:xfrm>
        </p:spPr>
        <p:txBody>
          <a:bodyPr>
            <a:normAutofit fontScale="92500" lnSpcReduction="10000"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p</a:t>
            </a:r>
            <a:r>
              <a:rPr lang="pl-PL" sz="2600" dirty="0" smtClean="0">
                <a:solidFill>
                  <a:schemeClr val="tx1"/>
                </a:solidFill>
              </a:rPr>
              <a:t>romocja zdrowia</a:t>
            </a:r>
            <a:r>
              <a:rPr lang="pl-PL" sz="2600" dirty="0">
                <a:solidFill>
                  <a:schemeClr val="tx1"/>
                </a:solidFill>
              </a:rPr>
              <a:t>,</a:t>
            </a:r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>
                <a:solidFill>
                  <a:schemeClr val="tx1"/>
                </a:solidFill>
              </a:rPr>
              <a:t>o</a:t>
            </a:r>
            <a:r>
              <a:rPr lang="pl-PL" sz="2600" dirty="0" smtClean="0">
                <a:solidFill>
                  <a:schemeClr val="tx1"/>
                </a:solidFill>
              </a:rPr>
              <a:t>późnienie inicjacji zachowań ryzykownych, szczególnie używania substancji psychoaktywnych,</a:t>
            </a:r>
          </a:p>
          <a:p>
            <a:r>
              <a:rPr lang="pl-PL" sz="2600" dirty="0">
                <a:solidFill>
                  <a:schemeClr val="tx1"/>
                </a:solidFill>
              </a:rPr>
              <a:t>b</a:t>
            </a:r>
            <a:r>
              <a:rPr lang="pl-PL" sz="2600" dirty="0" smtClean="0">
                <a:solidFill>
                  <a:schemeClr val="tx1"/>
                </a:solidFill>
              </a:rPr>
              <a:t>adanie przyczyn zachowań ryzykownych</a:t>
            </a:r>
            <a:r>
              <a:rPr lang="pl-PL" sz="2600" dirty="0">
                <a:solidFill>
                  <a:schemeClr val="tx1"/>
                </a:solidFill>
              </a:rPr>
              <a:t>,</a:t>
            </a:r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>
                <a:solidFill>
                  <a:schemeClr val="tx1"/>
                </a:solidFill>
              </a:rPr>
              <a:t>s</a:t>
            </a:r>
            <a:r>
              <a:rPr lang="pl-PL" sz="2600" dirty="0" smtClean="0">
                <a:solidFill>
                  <a:schemeClr val="tx1"/>
                </a:solidFill>
              </a:rPr>
              <a:t>ystematyka działań</a:t>
            </a:r>
            <a:r>
              <a:rPr lang="pl-PL" sz="2600" dirty="0">
                <a:solidFill>
                  <a:schemeClr val="tx1"/>
                </a:solidFill>
              </a:rPr>
              <a:t>,</a:t>
            </a:r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>
                <a:solidFill>
                  <a:schemeClr val="tx1"/>
                </a:solidFill>
              </a:rPr>
              <a:t>w</a:t>
            </a:r>
            <a:r>
              <a:rPr lang="pl-PL" sz="2600" dirty="0" smtClean="0">
                <a:solidFill>
                  <a:schemeClr val="tx1"/>
                </a:solidFill>
              </a:rPr>
              <a:t>spieranie liderów pozytywnych</a:t>
            </a:r>
            <a:r>
              <a:rPr lang="pl-PL" sz="2600" dirty="0">
                <a:solidFill>
                  <a:schemeClr val="tx1"/>
                </a:solidFill>
              </a:rPr>
              <a:t>,</a:t>
            </a:r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>
                <a:solidFill>
                  <a:schemeClr val="tx1"/>
                </a:solidFill>
              </a:rPr>
              <a:t>w</a:t>
            </a:r>
            <a:r>
              <a:rPr lang="pl-PL" sz="2600" dirty="0" smtClean="0">
                <a:solidFill>
                  <a:schemeClr val="tx1"/>
                </a:solidFill>
              </a:rPr>
              <a:t>zmacnianie poczucia własnej wartości</a:t>
            </a:r>
            <a:r>
              <a:rPr lang="pl-PL" sz="2600" dirty="0">
                <a:solidFill>
                  <a:schemeClr val="tx1"/>
                </a:solidFill>
              </a:rPr>
              <a:t>,</a:t>
            </a:r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>
                <a:solidFill>
                  <a:schemeClr val="tx1"/>
                </a:solidFill>
              </a:rPr>
              <a:t>p</a:t>
            </a:r>
            <a:r>
              <a:rPr lang="pl-PL" sz="2600" dirty="0" smtClean="0">
                <a:solidFill>
                  <a:schemeClr val="tx1"/>
                </a:solidFill>
              </a:rPr>
              <a:t>oszerzanie wiedzy</a:t>
            </a:r>
            <a:r>
              <a:rPr lang="pl-PL" sz="2600" dirty="0">
                <a:solidFill>
                  <a:schemeClr val="tx1"/>
                </a:solidFill>
              </a:rPr>
              <a:t>,</a:t>
            </a:r>
            <a:endParaRPr lang="pl-PL" sz="2600" dirty="0" smtClean="0">
              <a:solidFill>
                <a:schemeClr val="tx1"/>
              </a:solidFill>
            </a:endParaRPr>
          </a:p>
          <a:p>
            <a:r>
              <a:rPr lang="pl-PL" sz="2600" dirty="0" smtClean="0">
                <a:solidFill>
                  <a:schemeClr val="tx1"/>
                </a:solidFill>
              </a:rPr>
              <a:t>kształtowanie i uporządkowanie systemu norm i wartości.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60232" y="2276872"/>
            <a:ext cx="230425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9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Ważne zasady profilaktyki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Działania w oparciu o znajomość czynników ryzyka i czynników chroniących.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Wczesne rozpoczynanie działań: przedszkole, szkoła podstawowa.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Kontynuowanie programów w ryzykownych okresach rozwojowych.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Działania nakierowane na rozwój indywidualny i rozwój danej grupy.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Współpraca środowisk i specjalistów.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001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>
                <a:latin typeface="+mn-lt"/>
              </a:rPr>
              <a:t>Profilaktyka zintegrowana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628800"/>
            <a:ext cx="7848871" cy="48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39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Składowe profilaktyki zintegrowanej: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0099"/>
                </a:solidFill>
              </a:rPr>
              <a:t>d</a:t>
            </a:r>
            <a:r>
              <a:rPr lang="pl-PL" b="1" dirty="0" smtClean="0">
                <a:solidFill>
                  <a:srgbClr val="000099"/>
                </a:solidFill>
              </a:rPr>
              <a:t>om</a:t>
            </a:r>
            <a:r>
              <a:rPr lang="pl-PL" dirty="0">
                <a:solidFill>
                  <a:schemeClr val="tx1"/>
                </a:solidFill>
              </a:rPr>
              <a:t>: rodzice, dziadkowie, </a:t>
            </a:r>
            <a:r>
              <a:rPr lang="pl-PL" dirty="0" smtClean="0">
                <a:solidFill>
                  <a:schemeClr val="tx1"/>
                </a:solidFill>
              </a:rPr>
              <a:t>rodzeństwo,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rgbClr val="000099"/>
                </a:solidFill>
              </a:rPr>
              <a:t>przedszkole, szkoła</a:t>
            </a:r>
            <a:r>
              <a:rPr lang="pl-PL" dirty="0">
                <a:solidFill>
                  <a:schemeClr val="tx1"/>
                </a:solidFill>
              </a:rPr>
              <a:t>: wychowawca, </a:t>
            </a:r>
            <a:r>
              <a:rPr lang="pl-PL" dirty="0" smtClean="0">
                <a:solidFill>
                  <a:schemeClr val="tx1"/>
                </a:solidFill>
              </a:rPr>
              <a:t>pedagog, psycholog,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rgbClr val="000099"/>
                </a:solidFill>
              </a:rPr>
              <a:t>p</a:t>
            </a:r>
            <a:r>
              <a:rPr lang="pl-PL" b="1" dirty="0" smtClean="0">
                <a:solidFill>
                  <a:srgbClr val="000099"/>
                </a:solidFill>
              </a:rPr>
              <a:t>oradnia</a:t>
            </a:r>
            <a:r>
              <a:rPr lang="pl-PL" dirty="0" smtClean="0">
                <a:solidFill>
                  <a:schemeClr val="tx1"/>
                </a:solidFill>
              </a:rPr>
              <a:t> pedagogiczno-psychologiczna,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rgbClr val="000099"/>
                </a:solidFill>
              </a:rPr>
              <a:t>s</a:t>
            </a:r>
            <a:r>
              <a:rPr lang="pl-PL" b="1" dirty="0" smtClean="0">
                <a:solidFill>
                  <a:srgbClr val="000099"/>
                </a:solidFill>
              </a:rPr>
              <a:t>pecjalista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terapii </a:t>
            </a:r>
            <a:r>
              <a:rPr lang="pl-PL" dirty="0" smtClean="0">
                <a:solidFill>
                  <a:schemeClr val="tx1"/>
                </a:solidFill>
              </a:rPr>
              <a:t>uzależnień,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rgbClr val="000099"/>
                </a:solidFill>
              </a:rPr>
              <a:t>Policja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endParaRPr lang="pl-PL" dirty="0"/>
          </a:p>
        </p:txBody>
      </p:sp>
      <p:sp>
        <p:nvSpPr>
          <p:cNvPr id="6" name="Plus 5"/>
          <p:cNvSpPr/>
          <p:nvPr/>
        </p:nvSpPr>
        <p:spPr>
          <a:xfrm>
            <a:off x="4456874" y="2415616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066" y="3357746"/>
            <a:ext cx="347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0238" y="4260681"/>
            <a:ext cx="347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259" y="5085936"/>
            <a:ext cx="347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79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1303</TotalTime>
  <Words>1521</Words>
  <Application>Microsoft Office PowerPoint</Application>
  <PresentationFormat>Pokaz na ekranie (4:3)</PresentationFormat>
  <Paragraphs>189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Decatur</vt:lpstr>
      <vt:lpstr>Profilaktyka uzależnień w okresie  przedszkolnym i wczesnoszkolnym </vt:lpstr>
      <vt:lpstr>Poziomy profilaktyki</vt:lpstr>
      <vt:lpstr>Wprowadzenie</vt:lpstr>
      <vt:lpstr>Strategie profilaktyki – na każdym etapie rozwoju</vt:lpstr>
      <vt:lpstr>Strategie profilaktyki – metody adekwatne do wieku</vt:lpstr>
      <vt:lpstr>Co powinno być celem profilaktyki?</vt:lpstr>
      <vt:lpstr>Ważne zasady profilaktyki</vt:lpstr>
      <vt:lpstr>Profilaktyka zintegrowana</vt:lpstr>
      <vt:lpstr>Składowe profilaktyki zintegrowanej:</vt:lpstr>
      <vt:lpstr>Efektywna profilaktyka to…</vt:lpstr>
      <vt:lpstr>Rodzina jako środowisko oddziaływań profilaktycznych</vt:lpstr>
      <vt:lpstr>Używanie substancji psychoaktywnych</vt:lpstr>
      <vt:lpstr>Raport z badań MCPU 2013/2014:</vt:lpstr>
      <vt:lpstr>Raport z badań MCPU 2013/2014:</vt:lpstr>
      <vt:lpstr>Raport z badań MCPU 2013/2014:</vt:lpstr>
      <vt:lpstr>Slajd 16</vt:lpstr>
      <vt:lpstr>Slajd 17</vt:lpstr>
      <vt:lpstr>Slajd 18</vt:lpstr>
      <vt:lpstr>Czy mówić dzieciom o uzależnieniach?</vt:lpstr>
      <vt:lpstr>Czynniki ryzyka </vt:lpstr>
      <vt:lpstr>Przed czym możemy chronić dzieci?</vt:lpstr>
      <vt:lpstr>Slajd 22</vt:lpstr>
      <vt:lpstr>Slajd 23</vt:lpstr>
      <vt:lpstr>Czynniki chroniące</vt:lpstr>
      <vt:lpstr>Tworząc programy należy pamiętać o:</vt:lpstr>
      <vt:lpstr>Metody pracy z dziećmi</vt:lpstr>
      <vt:lpstr>Obszary wspierania rozwoju dziecka         w realizacji programów profilaktycznych</vt:lpstr>
      <vt:lpstr>Obszary wspierania rozwoju dziecka         w realizacji programów profilaktycznych</vt:lpstr>
      <vt:lpstr>Obszary wspierania rozwoju dziecka         w realizacji programów profilaktycznych</vt:lpstr>
      <vt:lpstr>Co może szkodzić w profilaktyce?</vt:lpstr>
      <vt:lpstr>Przykładowe warsztaty profilaktyczne</vt:lpstr>
      <vt:lpstr>Program „Cukierki”</vt:lpstr>
      <vt:lpstr>Programy profilaktyczne MCPU dla uczniów szkół podstawowych</vt:lpstr>
      <vt:lpstr>Programy MCPU – cel opóźnienie inicjacji</vt:lpstr>
      <vt:lpstr>Dziękujemy Państwu za uwagę </vt:lpstr>
    </vt:vector>
  </TitlesOfParts>
  <Company>MCPU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MCPU</dc:creator>
  <cp:lastModifiedBy>borkowska</cp:lastModifiedBy>
  <cp:revision>97</cp:revision>
  <dcterms:created xsi:type="dcterms:W3CDTF">2015-03-03T07:55:20Z</dcterms:created>
  <dcterms:modified xsi:type="dcterms:W3CDTF">2015-04-12T22:06:39Z</dcterms:modified>
</cp:coreProperties>
</file>