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16" r:id="rId1"/>
    <p:sldMasterId id="2147484128" r:id="rId2"/>
  </p:sldMasterIdLst>
  <p:handoutMasterIdLst>
    <p:handoutMasterId r:id="rId22"/>
  </p:handoutMasterIdLst>
  <p:sldIdLst>
    <p:sldId id="256" r:id="rId3"/>
    <p:sldId id="258" r:id="rId4"/>
    <p:sldId id="259" r:id="rId5"/>
    <p:sldId id="260" r:id="rId6"/>
    <p:sldId id="262" r:id="rId7"/>
    <p:sldId id="265" r:id="rId8"/>
    <p:sldId id="263" r:id="rId9"/>
    <p:sldId id="264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  <p:sldId id="274" r:id="rId19"/>
    <p:sldId id="276" r:id="rId20"/>
    <p:sldId id="277" r:id="rId21"/>
  </p:sldIdLst>
  <p:sldSz cx="9144000" cy="6858000" type="screen4x3"/>
  <p:notesSz cx="6761163" cy="99425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11" autoAdjust="0"/>
  </p:normalViewPr>
  <p:slideViewPr>
    <p:cSldViewPr>
      <p:cViewPr>
        <p:scale>
          <a:sx n="92" d="100"/>
          <a:sy n="92" d="100"/>
        </p:scale>
        <p:origin x="-210" y="2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3A40DC-0EE6-4DD0-ABF7-AD341B01D6CD}" type="datetimeFigureOut">
              <a:rPr lang="pl-PL" smtClean="0"/>
              <a:pPr/>
              <a:t>2016-04-15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5EAA6-8394-45D2-A950-63CCE471130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="" xmlns:p14="http://schemas.microsoft.com/office/powerpoint/2010/main" val="192830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76200"/>
            <a:ext cx="7772400" cy="14700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4600" y="1450975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6104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704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7069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1100" y="114300"/>
            <a:ext cx="7772400" cy="704850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1100" y="771525"/>
            <a:ext cx="7772400" cy="457200"/>
          </a:xfrm>
        </p:spPr>
        <p:txBody>
          <a:bodyPr/>
          <a:lstStyle>
            <a:lvl1pPr marL="0" indent="0" algn="r">
              <a:buFontTx/>
              <a:buNone/>
              <a:defRPr sz="2400"/>
            </a:lvl1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066800" y="12954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800600" y="1295400"/>
            <a:ext cx="3581400" cy="3870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6782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770688" y="38100"/>
            <a:ext cx="2220912" cy="51276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04775" y="38100"/>
            <a:ext cx="6513513" cy="51276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967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69604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519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0532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52796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4831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19053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4C1A-29A9-443B-BBA5-231526D1AEA3}" type="datetimeFigureOut">
              <a:rPr lang="en-US" smtClean="0"/>
              <a:pPr/>
              <a:t>4/15/2016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CC54F-18E1-4DC3-9866-C41E51A5FB8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361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7" r:id="rId1"/>
    <p:sldLayoutId id="2147484118" r:id="rId2"/>
    <p:sldLayoutId id="2147484119" r:id="rId3"/>
    <p:sldLayoutId id="2147484120" r:id="rId4"/>
    <p:sldLayoutId id="2147484121" r:id="rId5"/>
    <p:sldLayoutId id="2147484122" r:id="rId6"/>
    <p:sldLayoutId id="2147484123" r:id="rId7"/>
    <p:sldLayoutId id="2147484124" r:id="rId8"/>
    <p:sldLayoutId id="2147484125" r:id="rId9"/>
    <p:sldLayoutId id="2147484126" r:id="rId10"/>
    <p:sldLayoutId id="2147484127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775" y="38100"/>
            <a:ext cx="8886825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295400"/>
            <a:ext cx="7315200" cy="387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pl-PL" sz="4000" dirty="0" smtClean="0"/>
              <a:t>Rodzice, dzieci, nauczyciele </a:t>
            </a:r>
            <a:r>
              <a:rPr lang="pl-PL" sz="3600" dirty="0" smtClean="0"/>
              <a:t>– adekwatne formy profilaktyki od substancji psychoaktywnych</a:t>
            </a:r>
            <a:endParaRPr lang="pl-PL" sz="3600" dirty="0"/>
          </a:p>
        </p:txBody>
      </p:sp>
      <p:sp>
        <p:nvSpPr>
          <p:cNvPr id="3" name="pole tekstowe 2"/>
          <p:cNvSpPr txBox="1"/>
          <p:nvPr/>
        </p:nvSpPr>
        <p:spPr>
          <a:xfrm>
            <a:off x="2195736" y="6093296"/>
            <a:ext cx="4968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chemeClr val="bg1"/>
                </a:solidFill>
              </a:rPr>
              <a:t>15 kwietnia 2016 r.</a:t>
            </a:r>
            <a:endParaRPr lang="pl-PL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Dzieci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Przykładowe programy profilaktyczne dla dzieci:</a:t>
            </a:r>
            <a:endParaRPr lang="pl-PL" sz="28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800" b="1" dirty="0" smtClean="0"/>
              <a:t> </a:t>
            </a:r>
            <a:r>
              <a:rPr lang="pl-PL" sz="2400" b="1" dirty="0" smtClean="0"/>
              <a:t>Program „Cukierki” </a:t>
            </a:r>
            <a:r>
              <a:rPr lang="pl-PL" sz="2400" dirty="0" smtClean="0"/>
              <a:t>– skierowany do dzieci w wieku </a:t>
            </a:r>
            <a:br>
              <a:rPr lang="pl-PL" sz="2400" dirty="0" smtClean="0"/>
            </a:br>
            <a:r>
              <a:rPr lang="pl-PL" sz="2400" dirty="0" smtClean="0"/>
              <a:t>6 - 10 lat. Program „Cukierki” podejmuje tematykę profilaktyki uzależnień w sposób przyjazny dziecku, uzależnień tych nie nazywając wprost, a jednocześnie wyposażając dzieci w mechanizmy odmowy oraz zapobiegające odrzuceniu w grupie</a:t>
            </a:r>
          </a:p>
          <a:p>
            <a:pPr algn="just"/>
            <a:r>
              <a:rPr lang="pl-PL" sz="2400" dirty="0" smtClean="0"/>
              <a:t>rówieśniczej.</a:t>
            </a:r>
          </a:p>
          <a:p>
            <a:pPr algn="just"/>
            <a:r>
              <a:rPr lang="pl-PL" sz="2400" u="sng" dirty="0" smtClean="0"/>
              <a:t>Celem programu jest </a:t>
            </a:r>
            <a:r>
              <a:rPr lang="pl-PL" sz="2400" dirty="0" smtClean="0"/>
              <a:t>nie tylko rozwijanie umiejętności</a:t>
            </a:r>
          </a:p>
          <a:p>
            <a:pPr algn="just"/>
            <a:r>
              <a:rPr lang="pl-PL" sz="2400" dirty="0" smtClean="0"/>
              <a:t>samodzielnego dokonywania wyboru zachowań sprzyjających zdrowiu i bezpieczeństwu własnemu oraz innych ludzi. Podczas spotkań dzieci uzyskują także podstawowe informacje dotyczące mechanizmów prowadzących do uzależnień i związanych z nimi zagrożeń.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Dzieci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280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Przykładowe programy profilaktyczne dla dzieci:</a:t>
            </a:r>
            <a:endParaRPr lang="pl-PL" sz="28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800" b="1" dirty="0" smtClean="0"/>
              <a:t> </a:t>
            </a:r>
            <a:r>
              <a:rPr lang="pl-PL" sz="2400" b="1" dirty="0" smtClean="0"/>
              <a:t>Program „Magiczne kryształy” </a:t>
            </a:r>
            <a:r>
              <a:rPr lang="pl-PL" sz="2400" dirty="0" smtClean="0"/>
              <a:t>– skierowany do dzieci w wieku 6 – 12 lat. Program uwrażliwia dzieci oraz osoby zajmujące się wychowaniem na zagrożenia jakie mogą nieść ze sobą media (telewizja, Internet, gry komputerowe) związane zwłaszcza z wzorcami przemocy oraz nabywaniem nawyku korzystania z biernych, pozbawionych interakcji międzyludzkich, form rozrywki.</a:t>
            </a:r>
          </a:p>
          <a:p>
            <a:pPr algn="just"/>
            <a:r>
              <a:rPr lang="pl-PL" sz="2400" u="sng" dirty="0" smtClean="0"/>
              <a:t>Celem programu jest </a:t>
            </a:r>
            <a:r>
              <a:rPr lang="pl-PL" sz="2400" dirty="0" smtClean="0"/>
              <a:t>przeciwdziałanie naśladowaniu zachowań agresywnych, proponowanych przez TV, Internet i gry komputerowe; diagnoza form spędzania czasu wolnego przez uczniów w kontekście ich pragnień i potrzeb; wzrost motywacji i kreatywności w zakresie sposobów spędzania czasu wolnego; ·  poznawanie i ćwiczenie form wyrażania własnych myśli, odczuć, itp.; integracja klasy i nauka współpracy;</a:t>
            </a:r>
          </a:p>
          <a:p>
            <a:pPr algn="just"/>
            <a:endParaRPr lang="pl-PL" sz="24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Dzieci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280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Przykładowe programy profilaktyczne dla dzieci: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b="1" dirty="0" smtClean="0"/>
              <a:t> </a:t>
            </a:r>
            <a:r>
              <a:rPr lang="pl-PL" sz="2400" b="1" dirty="0" smtClean="0"/>
              <a:t>Program „Ciekawi świata” 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Odbiorcami są uczniowie szkół podstawowych do 13 roku życia;</a:t>
            </a:r>
          </a:p>
          <a:p>
            <a:pPr>
              <a:lnSpc>
                <a:spcPct val="120000"/>
              </a:lnSpc>
            </a:pPr>
            <a:r>
              <a:rPr lang="pl-PL" sz="2400" dirty="0" smtClean="0"/>
              <a:t> </a:t>
            </a:r>
            <a:r>
              <a:rPr lang="pl-PL" sz="2400" u="sng" dirty="0" smtClean="0"/>
              <a:t>Celem jest </a:t>
            </a:r>
            <a:r>
              <a:rPr lang="pl-PL" sz="2400" dirty="0" smtClean="0"/>
              <a:t>propagowanie zdrowego stylu życia oraz aktywnych form spędzania wolnego czasu, jako podstawowych czynników chroniących.</a:t>
            </a:r>
          </a:p>
          <a:p>
            <a:pPr>
              <a:lnSpc>
                <a:spcPct val="120000"/>
              </a:lnSpc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„Emocjo – chcę Cię poznać”</a:t>
            </a:r>
            <a:r>
              <a:rPr lang="pl-PL" sz="2400" dirty="0" smtClean="0"/>
              <a:t> Odbiorcami są uczniowie szkół podstawowych do 13 roku życia;</a:t>
            </a:r>
          </a:p>
          <a:p>
            <a:r>
              <a:rPr lang="pl-PL" sz="2400" dirty="0" smtClean="0"/>
              <a:t> </a:t>
            </a:r>
            <a:r>
              <a:rPr lang="pl-PL" sz="2400" u="sng" dirty="0" smtClean="0"/>
              <a:t>Celem jest </a:t>
            </a:r>
            <a:r>
              <a:rPr lang="pl-PL" sz="2400" dirty="0" smtClean="0"/>
              <a:t>wzmacnianie inteligencji emocjonalnej, jako niezwykle istotnego czynnika chroniącego.</a:t>
            </a:r>
          </a:p>
          <a:p>
            <a:endParaRPr lang="pl-PL" sz="2400" dirty="0" smtClean="0"/>
          </a:p>
          <a:p>
            <a:r>
              <a:rPr lang="pl-PL" sz="2400" dirty="0" smtClean="0"/>
              <a:t>Oba programy realizowane są przez pracowników MCPU.</a:t>
            </a:r>
          </a:p>
          <a:p>
            <a:pPr algn="just">
              <a:buFont typeface="Arial" pitchFamily="34" charset="0"/>
              <a:buChar char="•"/>
            </a:pPr>
            <a:endParaRPr lang="pl-PL" sz="2400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Rodzice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340769"/>
            <a:ext cx="871296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dirty="0" smtClean="0"/>
              <a:t>profilaktyka uniwersalna,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dirty="0" smtClean="0"/>
              <a:t> strategia informacyjna;</a:t>
            </a:r>
          </a:p>
          <a:p>
            <a:pPr>
              <a:buFont typeface="Arial" pitchFamily="34" charset="0"/>
              <a:buChar char="•"/>
            </a:pPr>
            <a:r>
              <a:rPr lang="pl-PL" sz="3600" dirty="0" smtClean="0"/>
              <a:t> strategia rozwijania umiejętności                             wychowawczych.</a:t>
            </a:r>
          </a:p>
          <a:p>
            <a:endParaRPr lang="pl-PL" sz="32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Nauczyciele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251520" y="1340769"/>
            <a:ext cx="871296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dirty="0" smtClean="0"/>
              <a:t>profilaktyka uniwersalna,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dirty="0" smtClean="0"/>
              <a:t> strategia informacyjna,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3600" dirty="0" smtClean="0"/>
              <a:t> strategia rozwoju zasobów środowiskowych (rodzice, uczniowie, środowisko lokalne).</a:t>
            </a:r>
          </a:p>
          <a:p>
            <a:endParaRPr lang="pl-PL" sz="3200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Rodzice, Nauczyciele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9"/>
            <a:ext cx="842493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2800" dirty="0" smtClean="0"/>
              <a:t>Budzenie zaciekawienia otaczającym światem poprzez        prowokowanie pytań dostarczanie radości odkrywania.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Wspieranie samodzielnych działań dziecka.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Umożliwianie dziecku dokonywania wyborów i </a:t>
            </a:r>
            <a:br>
              <a:rPr lang="pl-PL" sz="2800" dirty="0" smtClean="0"/>
            </a:br>
            <a:r>
              <a:rPr lang="pl-PL" sz="2800" dirty="0" smtClean="0"/>
              <a:t>  przeżywania pozytywnych efektów własnych działań.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Pomoc w budowaniu pozytywnego obrazu własnego </a:t>
            </a:r>
            <a:br>
              <a:rPr lang="pl-PL" sz="2800" dirty="0" smtClean="0"/>
            </a:br>
            <a:r>
              <a:rPr lang="pl-PL" sz="2800" dirty="0" smtClean="0"/>
              <a:t>   "Ja" i zaspokajaniu poczucia bezpieczeństwa.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3200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Rodzice, Nauczyciele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9"/>
            <a:ext cx="8424936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2800" dirty="0" smtClean="0"/>
              <a:t>Identyfikowanie i nazywanie różnych stanów emocjonalnych.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Uczenie sposobów radzenia sobie z własnymi emocjami, właściwego reagowania na przejawy emocji innych oraz kontrolowania zachowań.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Tworzenie okazji do wspólnego podejmowania i realizowania różnych zadań, rozwiązywania problemów.</a:t>
            </a:r>
          </a:p>
          <a:p>
            <a:endParaRPr lang="pl-PL" sz="2800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Rodzice, Nauczyciele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9"/>
            <a:ext cx="84249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2800" dirty="0" smtClean="0"/>
              <a:t>Dostarczanie przykładów i doświadczanie </a:t>
            </a:r>
            <a:br>
              <a:rPr lang="pl-PL" sz="2800" dirty="0" smtClean="0"/>
            </a:br>
            <a:r>
              <a:rPr lang="pl-PL" sz="2800" dirty="0" smtClean="0"/>
              <a:t>   rozwiązywania sytuacji konfliktowych na zasadzie </a:t>
            </a:r>
            <a:br>
              <a:rPr lang="pl-PL" sz="2800" dirty="0" smtClean="0"/>
            </a:br>
            <a:r>
              <a:rPr lang="pl-PL" sz="2800" dirty="0" smtClean="0"/>
              <a:t>    kompromisu i akceptacji potrzeb innych osób.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Stwarzanie okazji do dokonywania przez dziecko </a:t>
            </a:r>
            <a:br>
              <a:rPr lang="pl-PL" sz="2800" dirty="0" smtClean="0"/>
            </a:br>
            <a:r>
              <a:rPr lang="pl-PL" sz="2800" dirty="0" smtClean="0"/>
              <a:t>   wyborów i zdawania sobie sprawy z ich konsekwencji.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Umożliwianie doświadczeń w mówieniu, słuchaniu i </a:t>
            </a:r>
            <a:br>
              <a:rPr lang="pl-PL" sz="2800" dirty="0" smtClean="0"/>
            </a:br>
            <a:r>
              <a:rPr lang="pl-PL" sz="2800" dirty="0" smtClean="0"/>
              <a:t>   byciu słuchanym.</a:t>
            </a:r>
          </a:p>
          <a:p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Tworzenie okazji do wymiany informacji, uczenie </a:t>
            </a:r>
            <a:br>
              <a:rPr lang="pl-PL" sz="2800" dirty="0" smtClean="0"/>
            </a:br>
            <a:r>
              <a:rPr lang="pl-PL" sz="2800" dirty="0" smtClean="0"/>
              <a:t>   dyskutowania i dochodzenia do kompromisu.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 smtClean="0"/>
              <a:t>Profilaktyka zintegrowana</a:t>
            </a:r>
            <a:endParaRPr lang="pl-PL" sz="32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1628800"/>
            <a:ext cx="7848871" cy="48531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67544" y="0"/>
            <a:ext cx="8485956" cy="1340768"/>
          </a:xfrm>
        </p:spPr>
        <p:txBody>
          <a:bodyPr/>
          <a:lstStyle/>
          <a:p>
            <a:r>
              <a:rPr lang="pl-PL" sz="2800" dirty="0" smtClean="0"/>
              <a:t>dr Małgorzata </a:t>
            </a:r>
            <a:r>
              <a:rPr lang="pl-PL" sz="2800" dirty="0" err="1" smtClean="0"/>
              <a:t>Stachel</a:t>
            </a: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>Miejskie Centrum Profilaktyki Uzależnień </a:t>
            </a:r>
            <a:endParaRPr lang="pl-PL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Poziomy profilaktyki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0"/>
            <a:ext cx="871296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200" dirty="0" smtClean="0"/>
              <a:t> </a:t>
            </a:r>
            <a:r>
              <a:rPr lang="pl-PL" sz="2200" b="1" dirty="0" smtClean="0"/>
              <a:t>Profilaktyka uniwersalna - </a:t>
            </a:r>
            <a:r>
              <a:rPr lang="pl-PL" sz="2200" dirty="0" smtClean="0"/>
              <a:t>kierowana jest do wszystkich uczniów </a:t>
            </a:r>
            <a:br>
              <a:rPr lang="pl-PL" sz="2200" dirty="0" smtClean="0"/>
            </a:br>
            <a:r>
              <a:rPr lang="pl-PL" sz="2200" dirty="0" smtClean="0"/>
              <a:t>w określonym wieku bez względu na stopień ryzyka wystąpienia zachowań problemowych. Na tym etapie wykorzystywana jest ogólna wiedza dotycząca zachowań ryzykownych, czy też czynników ryzyka i chroniących. </a:t>
            </a:r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200" b="1" dirty="0" smtClean="0"/>
              <a:t> Profilaktyka selektywna</a:t>
            </a:r>
            <a:r>
              <a:rPr lang="pl-PL" sz="2200" dirty="0" smtClean="0"/>
              <a:t>  - kierowana jest do grup podwyższonego ryzyka. Dla dzieci i młodzieży z tej grupy organizowane są grupowe lub indywidualne działania profilaktyczne (np. treningi umiejętności społecznych, socjoterapia). </a:t>
            </a:r>
          </a:p>
          <a:p>
            <a:pPr algn="just"/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200" b="1" dirty="0" smtClean="0"/>
              <a:t> Profilaktyka wskazująca</a:t>
            </a:r>
            <a:r>
              <a:rPr lang="pl-PL" sz="2200" dirty="0" smtClean="0"/>
              <a:t> - kierowana jest do osób z wysokiej grupy ryzyka. Działania na tym etapie wymagają specjalistycznego przygotowania, polegają na interwencji, terapii bądź leczeniu dzieci i młodzieży z objawami zaburzenia.</a:t>
            </a:r>
          </a:p>
          <a:p>
            <a:pPr algn="just"/>
            <a:endParaRPr lang="pl-PL" dirty="0" smtClean="0"/>
          </a:p>
          <a:p>
            <a:pPr algn="just"/>
            <a:endParaRPr lang="pl-PL" sz="1600" dirty="0" smtClean="0"/>
          </a:p>
          <a:p>
            <a:pPr algn="just"/>
            <a:r>
              <a:rPr lang="pl-PL" sz="1600" dirty="0" smtClean="0"/>
              <a:t>(Ostaszewski, Borucka, 2005)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Strategie profilaktyki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0"/>
            <a:ext cx="871296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pl-PL" sz="2200" dirty="0" smtClean="0"/>
              <a:t> </a:t>
            </a:r>
            <a:r>
              <a:rPr lang="pl-PL" sz="2200" b="1" dirty="0" smtClean="0"/>
              <a:t>Strategia edukacyjna </a:t>
            </a:r>
            <a:r>
              <a:rPr lang="pl-PL" sz="2200" dirty="0" smtClean="0"/>
              <a:t>– pomaga w rozwijaniu ważnych umiejętności psychologicznych i społecznych (np. umiejętności nawiązywania kontaktów z innymi ludźmi, rozwiązywania konfliktów, radzenia sobie ze stresem, asertywności itp.).</a:t>
            </a:r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200" b="1" dirty="0" smtClean="0"/>
              <a:t> Strategia informacyjna </a:t>
            </a:r>
            <a:r>
              <a:rPr lang="pl-PL" sz="2200" dirty="0" smtClean="0"/>
              <a:t>– dostarczanie rzetelnych informacji nt. skutków zachowań ryzykownych i umożliwianie dokonania racjonalnych wyborów, zagrożeń związanych z używaniem środków psychoaktywnych, miejsc, w których można uzyskać pomoc.</a:t>
            </a:r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200" dirty="0" smtClean="0"/>
              <a:t> </a:t>
            </a:r>
            <a:r>
              <a:rPr lang="pl-PL" sz="2200" b="1" dirty="0" smtClean="0"/>
              <a:t>Strategia działań alternatywnych </a:t>
            </a:r>
            <a:r>
              <a:rPr lang="pl-PL" sz="2200" dirty="0" smtClean="0"/>
              <a:t>– angażowanie dzieci w atrakcyjne, bezpieczne aktywności akceptowane społecznie (np. sportowe, artystyczne). Zaspokaja istotne potrzeby psychologiczne (przynależność, potrzeba sukcesu).</a:t>
            </a:r>
            <a:endParaRPr lang="pl-PL" sz="1600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Strategie profilaktyki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400" b="1" dirty="0" smtClean="0"/>
              <a:t>Strategia rozwijania umiejętności wychowawczych – </a:t>
            </a:r>
            <a:r>
              <a:rPr lang="pl-PL" sz="2400" dirty="0" smtClean="0"/>
              <a:t>polega na uczeniu i wzmacnianiu umiejętności wychowawczych w grupie rodziców i opiekunów, a w konsekwencji wzmacnianiu więzi rodzinnych.</a:t>
            </a:r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r>
              <a:rPr lang="pl-PL" sz="2400" b="1" dirty="0" smtClean="0"/>
              <a:t>Strategia rozwoju zasobów środowiskowych - </a:t>
            </a:r>
            <a:r>
              <a:rPr lang="pl-PL" sz="2400" dirty="0" smtClean="0"/>
              <a:t>polega na wprowadzeniu zmian w środowisku: zasad, norm, przepisów prawnych sprzeciwiających się używaniu narkotyków, budowaniu sieci współpracy pomiędzy instytucjami działającymi na polu profilaktyki narkomanii w danej społeczności, ustaleniu wspólnych standardów mających na celu stworzenie środowiska sprzyjającego prawidłowemu, wolnemu od narkotyków rozwojowi dzieci i młodzieży. </a:t>
            </a:r>
            <a:endParaRPr lang="pl-PL" sz="2200" b="1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- Dzieci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251520" y="1268761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2200" dirty="0" smtClean="0"/>
          </a:p>
          <a:p>
            <a:pPr algn="just">
              <a:buFont typeface="Arial" pitchFamily="34" charset="0"/>
              <a:buChar char="•"/>
            </a:pPr>
            <a:endParaRPr lang="pl-PL" sz="1600" dirty="0" smtClean="0"/>
          </a:p>
        </p:txBody>
      </p:sp>
      <p:sp>
        <p:nvSpPr>
          <p:cNvPr id="4" name="pole tekstowe 3"/>
          <p:cNvSpPr txBox="1"/>
          <p:nvPr/>
        </p:nvSpPr>
        <p:spPr>
          <a:xfrm>
            <a:off x="395536" y="1340769"/>
            <a:ext cx="82809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3200" dirty="0" smtClean="0"/>
              <a:t> </a:t>
            </a:r>
            <a:r>
              <a:rPr lang="pl-PL" sz="3200" b="1" u="sng" dirty="0" smtClean="0"/>
              <a:t>profilaktyka uniwersalna:</a:t>
            </a:r>
          </a:p>
          <a:p>
            <a:pPr>
              <a:buFont typeface="Wingdings" pitchFamily="2" charset="2"/>
              <a:buChar char="ü"/>
            </a:pPr>
            <a:r>
              <a:rPr lang="pl-PL" sz="3200" dirty="0" smtClean="0"/>
              <a:t> </a:t>
            </a:r>
            <a:r>
              <a:rPr lang="pl-PL" sz="2800" dirty="0" smtClean="0"/>
              <a:t>promocja zdrowia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opóźnienie inicjacji zachowań ryzykownych, szczególnie używania substancji psychoaktywnych,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zapobieganie lub zmniejszenie zasięgu zachowań ryzykownych,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wzmacnianie poczucia własnej wartości,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poszerzanie wiedzy,</a:t>
            </a:r>
          </a:p>
          <a:p>
            <a:pPr>
              <a:buFont typeface="Wingdings" pitchFamily="2" charset="2"/>
              <a:buChar char="ü"/>
            </a:pPr>
            <a:r>
              <a:rPr lang="pl-PL" sz="2800" dirty="0" smtClean="0"/>
              <a:t>kształtowanie i uporządkowanie systemu norm i wartośc</a:t>
            </a:r>
            <a:r>
              <a:rPr lang="pl-PL" sz="2400" dirty="0" smtClean="0"/>
              <a:t>i.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79512" y="332656"/>
            <a:ext cx="8280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ważne zasady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95536" y="1412776"/>
            <a:ext cx="8280920" cy="492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pl-PL" sz="2800" dirty="0" smtClean="0"/>
              <a:t>Działania w oparciu o znajomość czynników ryzyka i czynników chroniących,</a:t>
            </a:r>
          </a:p>
          <a:p>
            <a:pPr>
              <a:lnSpc>
                <a:spcPts val="2900"/>
              </a:lnSpc>
            </a:pPr>
            <a:endParaRPr lang="pl-PL" sz="2800" dirty="0" smtClean="0"/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pl-PL" sz="2800" dirty="0" smtClean="0"/>
              <a:t>Wczesne rozpoczynanie działań: przedszkole, szkoła podstawowa,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endParaRPr lang="pl-PL" sz="2800" dirty="0" smtClean="0"/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pl-PL" sz="2800" dirty="0" smtClean="0"/>
              <a:t>Kontynuowanie programów w ryzykownych okresach rozwojowych,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endParaRPr lang="pl-PL" sz="2800" dirty="0" smtClean="0"/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pl-PL" sz="2800" dirty="0" smtClean="0"/>
              <a:t>Działania nakierowane na rozwój indywidualny i rozwój danej grupy,</a:t>
            </a:r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endParaRPr lang="pl-PL" sz="2800" dirty="0" smtClean="0"/>
          </a:p>
          <a:p>
            <a:pPr>
              <a:lnSpc>
                <a:spcPts val="2900"/>
              </a:lnSpc>
              <a:buFont typeface="Arial" pitchFamily="34" charset="0"/>
              <a:buChar char="•"/>
            </a:pPr>
            <a:r>
              <a:rPr lang="pl-PL" sz="2800" dirty="0" smtClean="0"/>
              <a:t>Współpraca środowisk i specjalistów.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Dzieci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424936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 smtClean="0"/>
              <a:t>Czynniki chroniące:</a:t>
            </a:r>
          </a:p>
          <a:p>
            <a:endParaRPr lang="pl-PL" sz="3200" b="1" u="sng" dirty="0" smtClean="0"/>
          </a:p>
          <a:p>
            <a:pPr>
              <a:buFont typeface="Wingdings" pitchFamily="2" charset="2"/>
              <a:buChar char="Ø"/>
            </a:pPr>
            <a:r>
              <a:rPr lang="pl-PL" sz="2800" dirty="0" smtClean="0"/>
              <a:t> Ciekawość świata – hobby, zainteresowania, umiejętność zadawania pytań.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Poczucie bycia ważnym i szanowanym,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Zainteresowanie ze strony rodziców i nauczycieli,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Współpraca rodziny i szkoły,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Uważność ze strony dorosłych opiekunów,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Podtrzymywanie więzi rodzinnych i koleżeńskich.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Dzieci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980728"/>
            <a:ext cx="828092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u="sng" dirty="0" smtClean="0"/>
              <a:t>Czynniki ryzyka: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Brak „ciekawości świata”,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Niestabilna samoocena,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Negatywny stosunek do otoczenia,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Silny wpływ grupy rówieśniczej,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Przeciążenie wymaganiami, stresem, obowiązkami,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Brak adekwatnych zajęć,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Zaburzone relacje w grupie,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pl-PL" sz="2800" dirty="0" smtClean="0"/>
              <a:t> Aprobata zachowań destrukcyjnych.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260648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bg1"/>
                </a:solidFill>
              </a:rPr>
              <a:t>Profilaktyka uzależnień – Dzieci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395536" y="1196752"/>
            <a:ext cx="828092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b="1" u="sng" dirty="0" smtClean="0"/>
              <a:t>Metody pracy z dziećmi:</a:t>
            </a:r>
            <a:endParaRPr lang="pl-PL" sz="2800" dirty="0" smtClean="0"/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Rysunek,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Bajki i metafory,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Zeszyty ćwiczeń i zadania domowe,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Filmy i zdjęcia,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Proste i klarowne zasady,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/>
              <a:t> Zabawy ruchowe.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pl-PL" sz="2800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645024"/>
            <a:ext cx="3070548" cy="24769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l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2769D7"/>
      </a:accent1>
      <a:accent2>
        <a:srgbClr val="996633"/>
      </a:accent2>
      <a:accent3>
        <a:srgbClr val="663333"/>
      </a:accent3>
      <a:accent4>
        <a:srgbClr val="996666"/>
      </a:accent4>
      <a:accent5>
        <a:srgbClr val="CC9966"/>
      </a:accent5>
      <a:accent6>
        <a:srgbClr val="993333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pieros">
  <a:themeElements>
    <a:clrScheme name="powerpoint-template-24 14">
      <a:dk1>
        <a:srgbClr val="EAEAEA"/>
      </a:dk1>
      <a:lt1>
        <a:srgbClr val="FFFFFF"/>
      </a:lt1>
      <a:dk2>
        <a:srgbClr val="4D4D4D"/>
      </a:dk2>
      <a:lt2>
        <a:srgbClr val="0D0D0D"/>
      </a:lt2>
      <a:accent1>
        <a:srgbClr val="262626"/>
      </a:accent1>
      <a:accent2>
        <a:srgbClr val="383838"/>
      </a:accent2>
      <a:accent3>
        <a:srgbClr val="FFFFFF"/>
      </a:accent3>
      <a:accent4>
        <a:srgbClr val="C8C8C8"/>
      </a:accent4>
      <a:accent5>
        <a:srgbClr val="ACACAC"/>
      </a:accent5>
      <a:accent6>
        <a:srgbClr val="323232"/>
      </a:accent6>
      <a:hlink>
        <a:srgbClr val="F0A510"/>
      </a:hlink>
      <a:folHlink>
        <a:srgbClr val="FFFFFF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0E0F83"/>
        </a:lt2>
        <a:accent1>
          <a:srgbClr val="4049D2"/>
        </a:accent1>
        <a:accent2>
          <a:srgbClr val="494FD9"/>
        </a:accent2>
        <a:accent3>
          <a:srgbClr val="FFFFFF"/>
        </a:accent3>
        <a:accent4>
          <a:srgbClr val="404040"/>
        </a:accent4>
        <a:accent5>
          <a:srgbClr val="AFB1E5"/>
        </a:accent5>
        <a:accent6>
          <a:srgbClr val="4147C4"/>
        </a:accent6>
        <a:hlink>
          <a:srgbClr val="757DD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4B8ACD"/>
        </a:lt2>
        <a:accent1>
          <a:srgbClr val="5C98C2"/>
        </a:accent1>
        <a:accent2>
          <a:srgbClr val="93BAD6"/>
        </a:accent2>
        <a:accent3>
          <a:srgbClr val="FFFFFF"/>
        </a:accent3>
        <a:accent4>
          <a:srgbClr val="404040"/>
        </a:accent4>
        <a:accent5>
          <a:srgbClr val="B5CADD"/>
        </a:accent5>
        <a:accent6>
          <a:srgbClr val="85A8C2"/>
        </a:accent6>
        <a:hlink>
          <a:srgbClr val="AECDE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114682"/>
        </a:lt2>
        <a:accent1>
          <a:srgbClr val="295B99"/>
        </a:accent1>
        <a:accent2>
          <a:srgbClr val="406DA6"/>
        </a:accent2>
        <a:accent3>
          <a:srgbClr val="FFFFFF"/>
        </a:accent3>
        <a:accent4>
          <a:srgbClr val="404040"/>
        </a:accent4>
        <a:accent5>
          <a:srgbClr val="ACB5CA"/>
        </a:accent5>
        <a:accent6>
          <a:srgbClr val="396296"/>
        </a:accent6>
        <a:hlink>
          <a:srgbClr val="5F84B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1984CC"/>
        </a:lt2>
        <a:accent1>
          <a:srgbClr val="0960AF"/>
        </a:accent1>
        <a:accent2>
          <a:srgbClr val="05438C"/>
        </a:accent2>
        <a:accent3>
          <a:srgbClr val="FFFFFF"/>
        </a:accent3>
        <a:accent4>
          <a:srgbClr val="404040"/>
        </a:accent4>
        <a:accent5>
          <a:srgbClr val="AAB6D4"/>
        </a:accent5>
        <a:accent6>
          <a:srgbClr val="043C7E"/>
        </a:accent6>
        <a:hlink>
          <a:srgbClr val="0230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371710"/>
        </a:lt2>
        <a:accent1>
          <a:srgbClr val="542216"/>
        </a:accent1>
        <a:accent2>
          <a:srgbClr val="21110E"/>
        </a:accent2>
        <a:accent3>
          <a:srgbClr val="FFFFFF"/>
        </a:accent3>
        <a:accent4>
          <a:srgbClr val="404040"/>
        </a:accent4>
        <a:accent5>
          <a:srgbClr val="B3ABAB"/>
        </a:accent5>
        <a:accent6>
          <a:srgbClr val="1D0E0C"/>
        </a:accent6>
        <a:hlink>
          <a:srgbClr val="84391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EAEAEA"/>
        </a:dk1>
        <a:lt1>
          <a:srgbClr val="FFFFFF"/>
        </a:lt1>
        <a:dk2>
          <a:srgbClr val="4D4D4D"/>
        </a:dk2>
        <a:lt2>
          <a:srgbClr val="000000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EAEAEA"/>
        </a:dk1>
        <a:lt1>
          <a:srgbClr val="FFFFFF"/>
        </a:lt1>
        <a:dk2>
          <a:srgbClr val="4D4D4D"/>
        </a:dk2>
        <a:lt2>
          <a:srgbClr val="1D1D2B"/>
        </a:lt2>
        <a:accent1>
          <a:srgbClr val="171525"/>
        </a:accent1>
        <a:accent2>
          <a:srgbClr val="313040"/>
        </a:accent2>
        <a:accent3>
          <a:srgbClr val="FFFFFF"/>
        </a:accent3>
        <a:accent4>
          <a:srgbClr val="C8C8C8"/>
        </a:accent4>
        <a:accent5>
          <a:srgbClr val="ABAAAC"/>
        </a:accent5>
        <a:accent6>
          <a:srgbClr val="2B2A39"/>
        </a:accent6>
        <a:hlink>
          <a:srgbClr val="3E3E5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EAEAEA"/>
        </a:dk1>
        <a:lt1>
          <a:srgbClr val="FFFFFF"/>
        </a:lt1>
        <a:dk2>
          <a:srgbClr val="4D4D4D"/>
        </a:dk2>
        <a:lt2>
          <a:srgbClr val="0099FF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EAEAEA"/>
        </a:dk1>
        <a:lt1>
          <a:srgbClr val="FFFFFF"/>
        </a:lt1>
        <a:dk2>
          <a:srgbClr val="4D4D4D"/>
        </a:dk2>
        <a:lt2>
          <a:srgbClr val="211E19"/>
        </a:lt2>
        <a:accent1>
          <a:srgbClr val="39342B"/>
        </a:accent1>
        <a:accent2>
          <a:srgbClr val="5B5347"/>
        </a:accent2>
        <a:accent3>
          <a:srgbClr val="FFFFFF"/>
        </a:accent3>
        <a:accent4>
          <a:srgbClr val="C8C8C8"/>
        </a:accent4>
        <a:accent5>
          <a:srgbClr val="AEAEAC"/>
        </a:accent5>
        <a:accent6>
          <a:srgbClr val="524A3F"/>
        </a:accent6>
        <a:hlink>
          <a:srgbClr val="6F6555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EAEAEA"/>
        </a:dk1>
        <a:lt1>
          <a:srgbClr val="FFFFFF"/>
        </a:lt1>
        <a:dk2>
          <a:srgbClr val="4D4D4D"/>
        </a:dk2>
        <a:lt2>
          <a:srgbClr val="0D0D0D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474747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EAEAEA"/>
        </a:dk1>
        <a:lt1>
          <a:srgbClr val="FFFFFF"/>
        </a:lt1>
        <a:dk2>
          <a:srgbClr val="4D4D4D"/>
        </a:dk2>
        <a:lt2>
          <a:srgbClr val="0D0D0D"/>
        </a:lt2>
        <a:accent1>
          <a:srgbClr val="262626"/>
        </a:accent1>
        <a:accent2>
          <a:srgbClr val="383838"/>
        </a:accent2>
        <a:accent3>
          <a:srgbClr val="FFFFFF"/>
        </a:accent3>
        <a:accent4>
          <a:srgbClr val="C8C8C8"/>
        </a:accent4>
        <a:accent5>
          <a:srgbClr val="ACACAC"/>
        </a:accent5>
        <a:accent6>
          <a:srgbClr val="323232"/>
        </a:accent6>
        <a:hlink>
          <a:srgbClr val="F0A510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papieros</Template>
  <TotalTime>717</TotalTime>
  <Words>799</Words>
  <Application>Microsoft Office PowerPoint</Application>
  <PresentationFormat>Pokaz na ekranie (4:3)</PresentationFormat>
  <Paragraphs>125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19</vt:i4>
      </vt:variant>
    </vt:vector>
  </HeadingPairs>
  <TitlesOfParts>
    <vt:vector size="21" baseType="lpstr">
      <vt:lpstr>motyl</vt:lpstr>
      <vt:lpstr>papieros</vt:lpstr>
      <vt:lpstr>Rodzice, dzieci, nauczyciele – adekwatne formy profilaktyki od substancji psychoaktywnych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Profilaktyka zintegrowana</vt:lpstr>
      <vt:lpstr>dr Małgorzata Stachel Miejskie Centrum Profilaktyki Uzależnień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Rodzice, dzieci, nauczyciele – adekwatne formy profilaktyki od substancji psychoaktywnych</dc:title>
  <dc:creator>mstachel</dc:creator>
  <cp:lastModifiedBy>Dom</cp:lastModifiedBy>
  <cp:revision>80</cp:revision>
  <cp:lastPrinted>2016-04-14T11:08:00Z</cp:lastPrinted>
  <dcterms:modified xsi:type="dcterms:W3CDTF">2016-04-15T05:14:42Z</dcterms:modified>
</cp:coreProperties>
</file>