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8" r:id="rId2"/>
    <p:sldId id="270" r:id="rId3"/>
    <p:sldId id="276" r:id="rId4"/>
    <p:sldId id="258" r:id="rId5"/>
    <p:sldId id="259" r:id="rId6"/>
    <p:sldId id="257" r:id="rId7"/>
    <p:sldId id="271" r:id="rId8"/>
    <p:sldId id="272" r:id="rId9"/>
    <p:sldId id="277" r:id="rId10"/>
    <p:sldId id="260" r:id="rId11"/>
    <p:sldId id="261" r:id="rId12"/>
    <p:sldId id="263" r:id="rId13"/>
    <p:sldId id="264" r:id="rId14"/>
    <p:sldId id="265" r:id="rId15"/>
    <p:sldId id="266" r:id="rId16"/>
    <p:sldId id="267" r:id="rId17"/>
    <p:sldId id="274" r:id="rId18"/>
  </p:sldIdLst>
  <p:sldSz cx="10080625" cy="7559675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828" y="0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Symbol zastępczy daty 2"/>
          <p:cNvSpPr txBox="1">
            <a:spLocks noGrp="1"/>
          </p:cNvSpPr>
          <p:nvPr>
            <p:ph type="dt" sz="quarter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Symbol zastępczy stopki 3"/>
          <p:cNvSpPr txBox="1">
            <a:spLocks noGrp="1"/>
          </p:cNvSpPr>
          <p:nvPr>
            <p:ph type="ftr" sz="quarte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Symbol zastępczy numeru slajdu 4"/>
          <p:cNvSpPr txBox="1">
            <a:spLocks noGrp="1"/>
          </p:cNvSpPr>
          <p:nvPr>
            <p:ph type="sldNum" sz="quarter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B7E48630-2D95-4740-8433-EEE3A9662AB3}" type="slidenum">
              <a:t>‹#›</a:t>
            </a:fld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5411909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 idx="2"/>
          </p:nvPr>
        </p:nvSpPr>
        <p:spPr>
          <a:xfrm>
            <a:off x="1371599" y="764280"/>
            <a:ext cx="5028480" cy="377136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3"/>
          </p:nvPr>
        </p:nvSpPr>
        <p:spPr>
          <a:xfrm>
            <a:off x="777239" y="4777560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Symbol zastępczy nagłówka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Symbol zastępczy daty 4"/>
          <p:cNvSpPr txBox="1"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ymbol zastępczy stopki 5"/>
          <p:cNvSpPr txBox="1">
            <a:spLocks noGrp="1"/>
          </p:cNvSpPr>
          <p:nvPr>
            <p:ph type="ftr" sz="quarter" idx="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ymbol zastępczy numeru slajdu 6"/>
          <p:cNvSpPr txBox="1">
            <a:spLocks noGrp="1"/>
          </p:cNvSpPr>
          <p:nvPr>
            <p:ph type="sldNum" sz="quarter" idx="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B93CB6B3-803B-4962-AB46-1DF61D9CE4F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591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en-US" sz="2000" b="0" i="0" u="none" strike="noStrike" kern="1200">
        <a:ln>
          <a:noFill/>
        </a:ln>
        <a:latin typeface="Arial" pitchFamily="18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A13D3B4-6F82-424E-AC9D-F1AC4AC2EB1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742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16D7397-6101-4E93-B394-66FF5029C01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682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38D4D32-C734-4E7F-ADE2-EEEDB84C5C4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964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118C1E4-BFEA-4D9E-9C86-BE28AE1BA14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063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C737AD2-C1F1-4B9F-B0A4-9B52E6E422E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664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5676511-BB7D-4D81-AF90-E87A2CA77A0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545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1CFEAFF-48AE-4EB6-B9D5-E3E519813BC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54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963DDE3-37ED-4DEE-8BF3-C092939FCF9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665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EC12307-604F-49D4-AC57-E029E34D9C6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649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3328E6C-4557-4B0B-8AB5-AA39503522A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717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4464070-AC18-47C8-B986-303E6664584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851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Symbol zastępczy stopki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ymbol zastępczy numeru slajdu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9F6979D6-71D0-4E52-B122-A0C8E3F4C867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hangingPunct="0">
        <a:tabLst/>
        <a:defRPr lang="en-US" sz="4400" b="0" i="0" u="none" strike="noStrike" kern="1200">
          <a:ln>
            <a:noFill/>
          </a:ln>
          <a:latin typeface="Arial" pitchFamily="18"/>
          <a:cs typeface="Mangal" pitchFamily="2"/>
        </a:defRPr>
      </a:lvl1pPr>
    </p:titleStyle>
    <p:bodyStyle>
      <a:lvl1pPr rtl="0" hangingPunct="0">
        <a:spcBef>
          <a:spcPts val="0"/>
        </a:spcBef>
        <a:spcAft>
          <a:spcPts val="1417"/>
        </a:spcAft>
        <a:tabLst/>
        <a:defRPr lang="en-US" sz="3200" b="0" i="0" u="none" strike="noStrike" kern="1200">
          <a:ln>
            <a:noFill/>
          </a:ln>
          <a:latin typeface="Arial" pitchFamily="18"/>
          <a:cs typeface="Mangal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199080" y="732983"/>
            <a:ext cx="4443033" cy="1379969"/>
          </a:xfrm>
        </p:spPr>
        <p:txBody>
          <a:bodyPr>
            <a:normAutofit fontScale="90000"/>
          </a:bodyPr>
          <a:lstStyle/>
          <a:p>
            <a:pPr eaLnBrk="0" fontAlgn="base" hangingPunct="0">
              <a:spcAft>
                <a:spcPct val="0"/>
              </a:spcAft>
              <a:buNone/>
            </a:pPr>
            <a:r>
              <a:rPr lang="pl-PL" altLang="en-US" sz="2000" b="1" dirty="0">
                <a:solidFill>
                  <a:srgbClr val="198A8A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FUNDACJA NA RZECZ BEZPIECZEŃSTWA</a:t>
            </a:r>
            <a:br>
              <a:rPr lang="pl-PL" altLang="en-US" sz="2000" b="1" dirty="0">
                <a:solidFill>
                  <a:srgbClr val="198A8A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pl-PL" altLang="en-US" sz="2000" b="1" dirty="0">
                <a:solidFill>
                  <a:srgbClr val="198A8A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I WSPÓŁPRACY W SZKOLE</a:t>
            </a:r>
            <a:r>
              <a:rPr lang="en-US" altLang="en-US" sz="2000" dirty="0">
                <a:solidFill>
                  <a:schemeClr val="tx1"/>
                </a:solidFill>
                <a:latin typeface="Arial" pitchFamily="34" charset="0"/>
              </a:rPr>
              <a:t> </a:t>
            </a:r>
            <a:r>
              <a:rPr lang="en-US" altLang="en-US" sz="10600" dirty="0">
                <a:solidFill>
                  <a:schemeClr val="tx1"/>
                </a:solidFill>
                <a:latin typeface="Arial" pitchFamily="34" charset="0"/>
              </a:rPr>
              <a:t/>
            </a:r>
            <a:br>
              <a:rPr lang="en-US" altLang="en-US" sz="10600" dirty="0">
                <a:solidFill>
                  <a:schemeClr val="tx1"/>
                </a:solidFill>
                <a:latin typeface="Arial" pitchFamily="34" charset="0"/>
              </a:rPr>
            </a:br>
            <a:endParaRPr lang="en-US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11920" y="3347789"/>
            <a:ext cx="7056437" cy="2075186"/>
          </a:xfrm>
        </p:spPr>
        <p:txBody>
          <a:bodyPr/>
          <a:lstStyle/>
          <a:p>
            <a:pPr lvl="0"/>
            <a:r>
              <a:rPr lang="pl-PL" dirty="0" smtClean="0">
                <a:latin typeface="+mj-lt"/>
              </a:rPr>
              <a:t>ROLA KOZŁA OFIARNEGO W KONTEKŚCIE DYSFUNKCYJNEGO ZASPOKAJANIA POTRZEB GRUPY</a:t>
            </a:r>
          </a:p>
          <a:p>
            <a:pPr lvl="0"/>
            <a:endParaRPr lang="pl-PL" b="1" dirty="0">
              <a:latin typeface="+mj-lt"/>
            </a:endParaRPr>
          </a:p>
          <a:p>
            <a:pPr lvl="0"/>
            <a:endParaRPr lang="pl-PL" b="1" dirty="0" smtClean="0">
              <a:latin typeface="+mj-lt"/>
            </a:endParaRPr>
          </a:p>
          <a:p>
            <a:pPr lvl="0" algn="r"/>
            <a:r>
              <a:rPr lang="pl-PL" sz="2600" dirty="0" smtClean="0">
                <a:latin typeface="+mj-lt"/>
              </a:rPr>
              <a:t>MAGDALENA WOLAŃSKA</a:t>
            </a:r>
            <a:endParaRPr lang="en-US" sz="2600" dirty="0" smtClean="0">
              <a:latin typeface="+mj-lt"/>
            </a:endParaRPr>
          </a:p>
          <a:p>
            <a:endParaRPr lang="en-US" dirty="0"/>
          </a:p>
        </p:txBody>
      </p:sp>
      <p:pic>
        <p:nvPicPr>
          <p:cNvPr id="2049" name="grafika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219" y="497178"/>
            <a:ext cx="4118337" cy="1270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" y="274973"/>
            <a:ext cx="203653" cy="458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0794" tIns="50397" rIns="100794" bIns="50397" numCol="1" anchor="ctr" anchorCtr="0" compatLnSpc="1">
            <a:prstTxWarp prst="textNoShape">
              <a:avLst/>
            </a:prstTxWarp>
            <a:spAutoFit/>
          </a:bodyPr>
          <a:lstStyle/>
          <a:p>
            <a:pPr defTabSz="1007943" fontAlgn="base">
              <a:spcBef>
                <a:spcPct val="0"/>
              </a:spcBef>
              <a:spcAft>
                <a:spcPct val="0"/>
              </a:spcAft>
            </a:pPr>
            <a:r>
              <a:rPr lang="pl-PL" altLang="en-US" sz="1300" dirty="0">
                <a:latin typeface="Arial" pitchFamily="34" charset="0"/>
                <a:ea typeface="Times New Roman" pitchFamily="18" charset="0"/>
              </a:rPr>
              <a:t/>
            </a:r>
            <a:br>
              <a:rPr lang="pl-PL" altLang="en-US" sz="1300" dirty="0">
                <a:latin typeface="Arial" pitchFamily="34" charset="0"/>
                <a:ea typeface="Times New Roman" pitchFamily="18" charset="0"/>
              </a:rPr>
            </a:br>
            <a:endParaRPr lang="en-US" altLang="en-US" sz="10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8546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 sz="3800" dirty="0" smtClean="0">
                <a:latin typeface="+mj-lt"/>
              </a:rPr>
              <a:t>CZYNNIK SYSTEMOWY</a:t>
            </a:r>
            <a:endParaRPr lang="en-US" sz="3800" dirty="0">
              <a:latin typeface="+mj-lt"/>
            </a:endParaRP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r>
              <a:rPr lang="en-US" sz="2800" dirty="0" err="1" smtClean="0">
                <a:latin typeface="+mj-lt"/>
              </a:rPr>
              <a:t>Rozładowanie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napięcia</a:t>
            </a:r>
            <a:endParaRPr lang="en-US" sz="2800" dirty="0" smtClean="0">
              <a:latin typeface="+mj-lt"/>
            </a:endParaRPr>
          </a:p>
          <a:p>
            <a:r>
              <a:rPr lang="en-US" sz="2800" dirty="0" err="1" smtClean="0">
                <a:latin typeface="+mj-lt"/>
              </a:rPr>
              <a:t>Przemieszczenie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frustracji</a:t>
            </a:r>
            <a:r>
              <a:rPr lang="en-US" sz="2800" dirty="0" smtClean="0">
                <a:latin typeface="+mj-lt"/>
              </a:rPr>
              <a:t> </a:t>
            </a:r>
            <a:r>
              <a:rPr lang="pl-PL" sz="2800" dirty="0" smtClean="0">
                <a:latin typeface="+mj-lt"/>
              </a:rPr>
              <a:t>i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gniewu</a:t>
            </a:r>
            <a:endParaRPr lang="en-US" sz="2800" dirty="0" smtClean="0">
              <a:latin typeface="+mj-lt"/>
            </a:endParaRPr>
          </a:p>
          <a:p>
            <a:pPr lvl="0"/>
            <a:r>
              <a:rPr lang="en-US" sz="2800" dirty="0" err="1" smtClean="0">
                <a:latin typeface="+mj-lt"/>
              </a:rPr>
              <a:t>Zapewnienie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ciągłości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przetrwania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grupy</a:t>
            </a:r>
            <a:endParaRPr lang="en-US" sz="2800" dirty="0">
              <a:latin typeface="+mj-lt"/>
            </a:endParaRPr>
          </a:p>
          <a:p>
            <a:pPr lvl="0"/>
            <a:r>
              <a:rPr lang="en-US" sz="2800" dirty="0" err="1" smtClean="0">
                <a:latin typeface="+mj-lt"/>
              </a:rPr>
              <a:t>Odwrócenie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uwagi</a:t>
            </a:r>
            <a:r>
              <a:rPr lang="en-US" sz="2800" dirty="0">
                <a:latin typeface="+mj-lt"/>
              </a:rPr>
              <a:t> od </a:t>
            </a:r>
            <a:r>
              <a:rPr lang="en-US" sz="2800" dirty="0" err="1">
                <a:latin typeface="+mj-lt"/>
              </a:rPr>
              <a:t>rzeczywistych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problemów</a:t>
            </a:r>
            <a:endParaRPr lang="en-US" sz="2800" dirty="0">
              <a:latin typeface="+mj-lt"/>
            </a:endParaRPr>
          </a:p>
          <a:p>
            <a:r>
              <a:rPr lang="en-US" sz="2800" dirty="0" err="1" smtClean="0">
                <a:latin typeface="+mj-lt"/>
              </a:rPr>
              <a:t>Mechanizm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przeniesienia</a:t>
            </a:r>
            <a:r>
              <a:rPr lang="en-US" sz="2800" dirty="0" smtClean="0">
                <a:latin typeface="+mj-lt"/>
              </a:rPr>
              <a:t> </a:t>
            </a:r>
            <a:r>
              <a:rPr lang="pl-PL" sz="2800" dirty="0" smtClean="0">
                <a:latin typeface="+mj-lt"/>
              </a:rPr>
              <a:t>i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projekcji</a:t>
            </a:r>
            <a:endParaRPr lang="en-US" sz="2800" dirty="0" smtClean="0">
              <a:latin typeface="+mj-lt"/>
            </a:endParaRPr>
          </a:p>
          <a:p>
            <a:r>
              <a:rPr lang="pl-PL" sz="2800" dirty="0" smtClean="0">
                <a:latin typeface="+mj-lt"/>
              </a:rPr>
              <a:t>Rozszczepienie </a:t>
            </a:r>
            <a:r>
              <a:rPr lang="pl-PL" sz="2800" dirty="0">
                <a:latin typeface="+mj-lt"/>
              </a:rPr>
              <a:t>atrybutów na dobre, przypisywane sobie, i złe — przypisywane „innemu”. </a:t>
            </a:r>
            <a:r>
              <a:rPr lang="pl-PL" sz="2800" dirty="0" smtClean="0">
                <a:latin typeface="+mj-lt"/>
              </a:rPr>
              <a:t>Wyprojektowanie </a:t>
            </a:r>
            <a:r>
              <a:rPr lang="pl-PL" sz="2800" dirty="0" smtClean="0">
                <a:latin typeface="+mj-lt"/>
              </a:rPr>
              <a:t>na jednostkę nieakceptowanych </a:t>
            </a:r>
            <a:r>
              <a:rPr lang="pl-PL" sz="2800" dirty="0" smtClean="0">
                <a:latin typeface="+mj-lt"/>
              </a:rPr>
              <a:t>aspektów </a:t>
            </a:r>
            <a:r>
              <a:rPr lang="pl-PL" sz="2800" dirty="0">
                <a:latin typeface="+mj-lt"/>
              </a:rPr>
              <a:t>członków </a:t>
            </a:r>
            <a:r>
              <a:rPr lang="pl-PL" sz="2800" dirty="0" smtClean="0">
                <a:latin typeface="+mj-lt"/>
              </a:rPr>
              <a:t>grupy.</a:t>
            </a:r>
            <a:endParaRPr lang="pl-PL" sz="2800" dirty="0">
              <a:latin typeface="+mj-lt"/>
            </a:endParaRPr>
          </a:p>
        </p:txBody>
      </p:sp>
      <p:pic>
        <p:nvPicPr>
          <p:cNvPr id="6" name="grafika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2012"/>
            <a:ext cx="2687811" cy="828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503808" y="415006"/>
            <a:ext cx="9071640" cy="137519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>
              <a:buNone/>
            </a:pPr>
            <a:r>
              <a:rPr lang="pl-PL" sz="3600" dirty="0">
                <a:latin typeface="+mj-lt"/>
              </a:rPr>
              <a:t>CZYNNIK SYSTEMOWY</a:t>
            </a:r>
            <a:endParaRPr lang="en-US" sz="3600" dirty="0">
              <a:latin typeface="+mj-lt"/>
            </a:endParaRP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>
          <a:xfrm>
            <a:off x="503808" y="2051645"/>
            <a:ext cx="9071640" cy="498924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 algn="ctr">
              <a:buNone/>
            </a:pPr>
            <a:r>
              <a:rPr lang="en-US" sz="3600" dirty="0" err="1">
                <a:latin typeface="+mj-lt"/>
              </a:rPr>
              <a:t>Stworzenie</a:t>
            </a:r>
            <a:r>
              <a:rPr lang="en-US" sz="3600" dirty="0">
                <a:latin typeface="+mj-lt"/>
              </a:rPr>
              <a:t> “</a:t>
            </a:r>
            <a:r>
              <a:rPr lang="en-US" sz="3600" dirty="0" err="1">
                <a:latin typeface="+mj-lt"/>
              </a:rPr>
              <a:t>złego</a:t>
            </a:r>
            <a:r>
              <a:rPr lang="en-US" sz="3600" dirty="0">
                <a:latin typeface="+mj-lt"/>
              </a:rPr>
              <a:t> </a:t>
            </a:r>
            <a:r>
              <a:rPr lang="en-US" sz="3600" dirty="0" err="1">
                <a:latin typeface="+mj-lt"/>
              </a:rPr>
              <a:t>bohatera</a:t>
            </a:r>
            <a:r>
              <a:rPr lang="en-US" sz="3600" dirty="0">
                <a:latin typeface="+mj-lt"/>
              </a:rPr>
              <a:t>” </a:t>
            </a:r>
            <a:r>
              <a:rPr lang="en-US" sz="3600" dirty="0" err="1">
                <a:latin typeface="+mj-lt"/>
              </a:rPr>
              <a:t>implikuje</a:t>
            </a:r>
            <a:r>
              <a:rPr lang="en-US" sz="3600" dirty="0">
                <a:latin typeface="+mj-lt"/>
              </a:rPr>
              <a:t> </a:t>
            </a:r>
            <a:r>
              <a:rPr lang="en-US" sz="3600" dirty="0" err="1">
                <a:latin typeface="+mj-lt"/>
              </a:rPr>
              <a:t>istnienie</a:t>
            </a:r>
            <a:r>
              <a:rPr lang="en-US" sz="3600" dirty="0">
                <a:latin typeface="+mj-lt"/>
              </a:rPr>
              <a:t> “</a:t>
            </a:r>
            <a:r>
              <a:rPr lang="en-US" sz="3600" dirty="0" err="1">
                <a:latin typeface="+mj-lt"/>
              </a:rPr>
              <a:t>dobrego</a:t>
            </a:r>
            <a:r>
              <a:rPr lang="en-US" sz="3600" dirty="0" smtClean="0">
                <a:latin typeface="+mj-lt"/>
              </a:rPr>
              <a:t>”</a:t>
            </a:r>
            <a:r>
              <a:rPr lang="pl-PL" sz="3600" dirty="0" smtClean="0">
                <a:latin typeface="+mj-lt"/>
              </a:rPr>
              <a:t>.</a:t>
            </a:r>
            <a:endParaRPr lang="en-US" sz="3600" dirty="0">
              <a:latin typeface="+mj-lt"/>
            </a:endParaRPr>
          </a:p>
          <a:p>
            <a:pPr lvl="0" algn="ctr">
              <a:buNone/>
            </a:pPr>
            <a:endParaRPr lang="en-US" sz="3600" dirty="0">
              <a:latin typeface="+mj-lt"/>
            </a:endParaRPr>
          </a:p>
          <a:p>
            <a:pPr lvl="0" algn="ctr">
              <a:buNone/>
            </a:pPr>
            <a:r>
              <a:rPr lang="en-US" sz="3600" dirty="0">
                <a:latin typeface="+mj-lt"/>
              </a:rPr>
              <a:t>Obie role </a:t>
            </a:r>
            <a:r>
              <a:rPr lang="en-US" sz="3600" dirty="0" smtClean="0">
                <a:latin typeface="+mj-lt"/>
              </a:rPr>
              <a:t>s</a:t>
            </a:r>
            <a:r>
              <a:rPr lang="pl-PL" sz="3600" dirty="0" smtClean="0">
                <a:latin typeface="+mj-lt"/>
              </a:rPr>
              <a:t>ą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>
                <a:latin typeface="+mj-lt"/>
              </a:rPr>
              <a:t>czysto</a:t>
            </a:r>
            <a:r>
              <a:rPr lang="en-US" sz="3600" dirty="0">
                <a:latin typeface="+mj-lt"/>
              </a:rPr>
              <a:t> </a:t>
            </a:r>
            <a:r>
              <a:rPr lang="en-US" sz="3600" dirty="0" err="1">
                <a:latin typeface="+mj-lt"/>
              </a:rPr>
              <a:t>fikcyjne</a:t>
            </a:r>
            <a:r>
              <a:rPr lang="en-US" sz="3600" dirty="0">
                <a:latin typeface="+mj-lt"/>
              </a:rPr>
              <a:t> </a:t>
            </a:r>
            <a:r>
              <a:rPr lang="pl-PL" sz="3600" dirty="0">
                <a:latin typeface="+mj-lt"/>
              </a:rPr>
              <a:t>i </a:t>
            </a:r>
            <a:r>
              <a:rPr lang="pl-PL" sz="3600" dirty="0" smtClean="0">
                <a:latin typeface="+mj-lt"/>
              </a:rPr>
              <a:t>nierealistyczne.</a:t>
            </a:r>
            <a:endParaRPr lang="pl-PL" sz="3600" dirty="0">
              <a:latin typeface="+mj-lt"/>
            </a:endParaRPr>
          </a:p>
        </p:txBody>
      </p:sp>
      <p:pic>
        <p:nvPicPr>
          <p:cNvPr id="7" name="grafika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2012"/>
            <a:ext cx="2687811" cy="828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503808" y="426444"/>
            <a:ext cx="9071640" cy="126216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>
              <a:buNone/>
            </a:pPr>
            <a:r>
              <a:rPr lang="pl-PL" sz="3800" dirty="0" smtClean="0">
                <a:latin typeface="+mj-lt"/>
              </a:rPr>
              <a:t>KOZIOŁ OFIARNY</a:t>
            </a:r>
            <a:endParaRPr lang="en-US" sz="3800" dirty="0">
              <a:latin typeface="+mj-lt"/>
            </a:endParaRP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>
          <a:xfrm>
            <a:off x="503808" y="1979637"/>
            <a:ext cx="9071640" cy="498924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 algn="ctr">
              <a:buNone/>
            </a:pPr>
            <a:r>
              <a:rPr lang="pl-PL" dirty="0">
                <a:latin typeface="+mj-lt"/>
              </a:rPr>
              <a:t>Nieświadome postrzeganie swojej roli, jako tego, który spaja grupę, chroni ją przed rozpadem.</a:t>
            </a:r>
          </a:p>
        </p:txBody>
      </p:sp>
      <p:pic>
        <p:nvPicPr>
          <p:cNvPr id="6" name="grafika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2012"/>
            <a:ext cx="2687811" cy="828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503808" y="539477"/>
            <a:ext cx="9071640" cy="126216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 sz="3600" dirty="0" smtClean="0">
                <a:latin typeface="+mj-lt"/>
              </a:rPr>
              <a:t>KONSEKWENCJE ROLI „KOZŁA OFIARNEGO”</a:t>
            </a:r>
            <a:endParaRPr lang="en-US" sz="3600" dirty="0">
              <a:latin typeface="+mj-lt"/>
            </a:endParaRP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 dirty="0" err="1" smtClean="0">
                <a:latin typeface="+mj-lt"/>
              </a:rPr>
              <a:t>Niezaspok</a:t>
            </a:r>
            <a:r>
              <a:rPr lang="pl-PL" dirty="0" smtClean="0">
                <a:latin typeface="+mj-lt"/>
              </a:rPr>
              <a:t>o</a:t>
            </a:r>
            <a:r>
              <a:rPr lang="en-US" dirty="0" smtClean="0">
                <a:latin typeface="+mj-lt"/>
              </a:rPr>
              <a:t>j</a:t>
            </a:r>
            <a:r>
              <a:rPr lang="pl-PL" dirty="0" smtClean="0">
                <a:latin typeface="+mj-lt"/>
              </a:rPr>
              <a:t>e</a:t>
            </a:r>
            <a:r>
              <a:rPr lang="en-US" dirty="0" err="1" smtClean="0">
                <a:latin typeface="+mj-lt"/>
              </a:rPr>
              <a:t>nie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>
                <a:latin typeface="+mj-lt"/>
              </a:rPr>
              <a:t>podstawowych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potrzeb</a:t>
            </a:r>
            <a:r>
              <a:rPr lang="en-US" dirty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bezpiec</a:t>
            </a:r>
            <a:r>
              <a:rPr lang="pl-PL" dirty="0">
                <a:latin typeface="+mj-lt"/>
              </a:rPr>
              <a:t>z</a:t>
            </a:r>
            <a:r>
              <a:rPr lang="en-US" dirty="0" err="1" smtClean="0">
                <a:latin typeface="+mj-lt"/>
              </a:rPr>
              <a:t>eństwa</a:t>
            </a:r>
            <a:r>
              <a:rPr lang="en-US" dirty="0">
                <a:latin typeface="+mj-lt"/>
              </a:rPr>
              <a:t>, </a:t>
            </a:r>
            <a:r>
              <a:rPr lang="en-US" dirty="0" err="1">
                <a:latin typeface="+mj-lt"/>
              </a:rPr>
              <a:t>przynależności</a:t>
            </a:r>
            <a:endParaRPr lang="en-US" dirty="0">
              <a:latin typeface="+mj-lt"/>
            </a:endParaRPr>
          </a:p>
          <a:p>
            <a:pPr lvl="0"/>
            <a:r>
              <a:rPr lang="en-US" dirty="0" err="1">
                <a:latin typeface="+mj-lt"/>
              </a:rPr>
              <a:t>Zablokowanie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rozwoju</a:t>
            </a:r>
            <a:endParaRPr lang="en-US" dirty="0">
              <a:latin typeface="+mj-lt"/>
            </a:endParaRPr>
          </a:p>
          <a:p>
            <a:pPr lvl="0"/>
            <a:r>
              <a:rPr lang="en-US" dirty="0" err="1">
                <a:latin typeface="+mj-lt"/>
              </a:rPr>
              <a:t>Brak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możliwości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wchodzenia</a:t>
            </a:r>
            <a:r>
              <a:rPr lang="en-US" dirty="0">
                <a:latin typeface="+mj-lt"/>
              </a:rPr>
              <a:t> w </a:t>
            </a:r>
            <a:r>
              <a:rPr lang="en-US" dirty="0" err="1">
                <a:latin typeface="+mj-lt"/>
              </a:rPr>
              <a:t>inne</a:t>
            </a:r>
            <a:r>
              <a:rPr lang="en-US" dirty="0">
                <a:latin typeface="+mj-lt"/>
              </a:rPr>
              <a:t> role, </a:t>
            </a:r>
            <a:r>
              <a:rPr lang="en-US" dirty="0" err="1">
                <a:latin typeface="+mj-lt"/>
              </a:rPr>
              <a:t>uczenia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się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społecznego</a:t>
            </a:r>
            <a:endParaRPr lang="en-US" dirty="0">
              <a:latin typeface="+mj-lt"/>
            </a:endParaRPr>
          </a:p>
          <a:p>
            <a:pPr lvl="0"/>
            <a:r>
              <a:rPr lang="en-US" dirty="0">
                <a:latin typeface="+mj-lt"/>
              </a:rPr>
              <a:t>“</a:t>
            </a:r>
            <a:r>
              <a:rPr lang="en-US" dirty="0" err="1">
                <a:latin typeface="+mj-lt"/>
              </a:rPr>
              <a:t>Nie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jestem</a:t>
            </a:r>
            <a:r>
              <a:rPr lang="en-US" dirty="0">
                <a:latin typeface="+mj-lt"/>
              </a:rPr>
              <a:t> wart </a:t>
            </a:r>
            <a:r>
              <a:rPr lang="en-US" dirty="0" err="1">
                <a:latin typeface="+mj-lt"/>
              </a:rPr>
              <a:t>bycia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lubianym</a:t>
            </a:r>
            <a:r>
              <a:rPr lang="en-US" dirty="0">
                <a:latin typeface="+mj-lt"/>
              </a:rPr>
              <a:t>”</a:t>
            </a:r>
          </a:p>
          <a:p>
            <a:pPr lvl="0"/>
            <a:r>
              <a:rPr lang="en-US" dirty="0">
                <a:latin typeface="+mj-lt"/>
              </a:rPr>
              <a:t>“</a:t>
            </a:r>
            <a:r>
              <a:rPr lang="en-US" dirty="0" err="1">
                <a:latin typeface="+mj-lt"/>
              </a:rPr>
              <a:t>Cokolwiek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zrobię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nie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uda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się</a:t>
            </a:r>
            <a:r>
              <a:rPr lang="en-US" dirty="0">
                <a:latin typeface="+mj-lt"/>
              </a:rPr>
              <a:t>”</a:t>
            </a:r>
          </a:p>
        </p:txBody>
      </p:sp>
      <p:pic>
        <p:nvPicPr>
          <p:cNvPr id="7" name="grafika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2012"/>
            <a:ext cx="2687811" cy="828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503808" y="840876"/>
            <a:ext cx="9071640" cy="126216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 sz="3600" dirty="0" smtClean="0">
                <a:latin typeface="+mj-lt"/>
              </a:rPr>
              <a:t>PRACA Z KLASĄ Z DZIECKIEM W ROLI „KOZŁA OFIARNEGO”</a:t>
            </a:r>
            <a:endParaRPr lang="en-US" sz="3600" dirty="0">
              <a:latin typeface="+mj-lt"/>
            </a:endParaRP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>
          <a:xfrm>
            <a:off x="503999" y="2339676"/>
            <a:ext cx="9071640" cy="4418603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marL="685800" indent="-457200"/>
            <a:r>
              <a:rPr lang="pl-PL" sz="2800" dirty="0" smtClean="0">
                <a:latin typeface="+mj-lt"/>
              </a:rPr>
              <a:t>Zmniejszenie widoczności dziecka w roli „kozła”</a:t>
            </a:r>
            <a:endParaRPr lang="en-US" sz="2800" dirty="0">
              <a:latin typeface="+mj-lt"/>
            </a:endParaRPr>
          </a:p>
          <a:p>
            <a:pPr marL="685800" indent="-457200"/>
            <a:r>
              <a:rPr lang="pl-PL" sz="2800" dirty="0" smtClean="0">
                <a:latin typeface="+mj-lt"/>
              </a:rPr>
              <a:t>Konsekwencja w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trzymani</a:t>
            </a:r>
            <a:r>
              <a:rPr lang="pl-PL" sz="2800" dirty="0" smtClean="0">
                <a:latin typeface="+mj-lt"/>
              </a:rPr>
              <a:t>u</a:t>
            </a:r>
            <a:r>
              <a:rPr lang="en-US" sz="2800" dirty="0" smtClean="0">
                <a:latin typeface="+mj-lt"/>
              </a:rPr>
              <a:t> norm</a:t>
            </a:r>
            <a:endParaRPr lang="pl-PL" sz="2800" dirty="0" smtClean="0">
              <a:latin typeface="+mj-lt"/>
            </a:endParaRPr>
          </a:p>
          <a:p>
            <a:pPr marL="685800" indent="-457200"/>
            <a:r>
              <a:rPr lang="pl-PL" sz="2800" dirty="0" smtClean="0">
                <a:latin typeface="+mj-lt"/>
              </a:rPr>
              <a:t>Uruchomienie konstruktywnej rywalizacji w grupie</a:t>
            </a:r>
            <a:endParaRPr lang="en-US" sz="2800" dirty="0">
              <a:latin typeface="+mj-lt"/>
            </a:endParaRPr>
          </a:p>
          <a:p>
            <a:pPr marL="685800" indent="-457200"/>
            <a:r>
              <a:rPr lang="pl-PL" sz="2800" dirty="0" smtClean="0">
                <a:latin typeface="+mj-lt"/>
              </a:rPr>
              <a:t>R</a:t>
            </a:r>
            <a:r>
              <a:rPr lang="en-US" sz="2800" dirty="0" err="1" smtClean="0">
                <a:latin typeface="+mj-lt"/>
              </a:rPr>
              <a:t>ozład</a:t>
            </a:r>
            <a:r>
              <a:rPr lang="pl-PL" sz="2800" dirty="0" smtClean="0">
                <a:latin typeface="+mj-lt"/>
              </a:rPr>
              <a:t>o</a:t>
            </a:r>
            <a:r>
              <a:rPr lang="en-US" sz="2800" dirty="0" err="1" smtClean="0">
                <a:latin typeface="+mj-lt"/>
              </a:rPr>
              <a:t>wanie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napięcia</a:t>
            </a:r>
            <a:r>
              <a:rPr lang="en-US" sz="2800" dirty="0">
                <a:latin typeface="+mj-lt"/>
              </a:rPr>
              <a:t> </a:t>
            </a:r>
            <a:endParaRPr lang="pl-PL" sz="2800" dirty="0" smtClean="0">
              <a:latin typeface="+mj-lt"/>
            </a:endParaRPr>
          </a:p>
          <a:p>
            <a:pPr marL="685800" indent="-457200"/>
            <a:r>
              <a:rPr lang="pl-PL" sz="2800" dirty="0">
                <a:latin typeface="+mj-lt"/>
              </a:rPr>
              <a:t>P</a:t>
            </a:r>
            <a:r>
              <a:rPr lang="en-US" sz="2800" dirty="0" err="1" smtClean="0">
                <a:latin typeface="+mj-lt"/>
              </a:rPr>
              <a:t>omoc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>
                <a:latin typeface="+mj-lt"/>
              </a:rPr>
              <a:t>w </a:t>
            </a:r>
            <a:r>
              <a:rPr lang="en-US" sz="2800" dirty="0" err="1">
                <a:latin typeface="+mj-lt"/>
              </a:rPr>
              <a:t>klaryfikacji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ról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liderskich</a:t>
            </a:r>
            <a:endParaRPr lang="en-US" sz="2800" dirty="0">
              <a:latin typeface="+mj-lt"/>
            </a:endParaRPr>
          </a:p>
          <a:p>
            <a:pPr marL="685800" indent="-457200"/>
            <a:r>
              <a:rPr lang="pl-PL" sz="2800" dirty="0" err="1" smtClean="0">
                <a:latin typeface="+mj-lt"/>
              </a:rPr>
              <a:t>Z</a:t>
            </a:r>
            <a:r>
              <a:rPr lang="en-US" sz="2800" dirty="0" err="1" smtClean="0">
                <a:latin typeface="+mj-lt"/>
              </a:rPr>
              <a:t>aakceptowanie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zróżnicowania</a:t>
            </a:r>
            <a:r>
              <a:rPr lang="en-US" sz="2800" dirty="0">
                <a:latin typeface="+mj-lt"/>
              </a:rPr>
              <a:t> w </a:t>
            </a:r>
            <a:r>
              <a:rPr lang="en-US" sz="2800" dirty="0" err="1">
                <a:latin typeface="+mj-lt"/>
              </a:rPr>
              <a:t>grupie</a:t>
            </a:r>
            <a:endParaRPr lang="en-US" sz="2800" dirty="0">
              <a:latin typeface="+mj-lt"/>
            </a:endParaRPr>
          </a:p>
          <a:p>
            <a:pPr marL="685800" indent="-457200"/>
            <a:r>
              <a:rPr lang="en-US" sz="2800" dirty="0" err="1">
                <a:latin typeface="+mj-lt"/>
              </a:rPr>
              <a:t>Wsparcie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dziecka</a:t>
            </a:r>
            <a:r>
              <a:rPr lang="en-US" sz="2800" dirty="0">
                <a:latin typeface="+mj-lt"/>
              </a:rPr>
              <a:t> </a:t>
            </a:r>
            <a:r>
              <a:rPr lang="pl-PL" sz="2800" dirty="0" smtClean="0">
                <a:latin typeface="+mj-lt"/>
              </a:rPr>
              <a:t>w roli „kozła” </a:t>
            </a:r>
            <a:r>
              <a:rPr lang="en-US" sz="2800" dirty="0" smtClean="0">
                <a:latin typeface="+mj-lt"/>
              </a:rPr>
              <a:t>w </a:t>
            </a:r>
            <a:r>
              <a:rPr lang="en-US" sz="2800" dirty="0" err="1">
                <a:latin typeface="+mj-lt"/>
              </a:rPr>
              <a:t>podejmowaniu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bardziej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konstruktywnych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ról</a:t>
            </a:r>
            <a:endParaRPr lang="en-US" sz="2800" dirty="0">
              <a:latin typeface="+mj-lt"/>
            </a:endParaRPr>
          </a:p>
        </p:txBody>
      </p:sp>
      <p:pic>
        <p:nvPicPr>
          <p:cNvPr id="6" name="grafika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2012"/>
            <a:ext cx="2687811" cy="828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503808" y="840876"/>
            <a:ext cx="9071640" cy="126216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 sz="3600" dirty="0" smtClean="0">
                <a:latin typeface="+mj-lt"/>
              </a:rPr>
              <a:t>PRACA Z KLASĄ Z DZIECKIEM W ROLI „KOZŁA OFIARNEGO NARZUCAJĄCEGO SIĘ”</a:t>
            </a:r>
            <a:endParaRPr lang="en-US" sz="3600" dirty="0">
              <a:latin typeface="+mj-lt"/>
            </a:endParaRP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>
          <a:xfrm>
            <a:off x="503999" y="2123653"/>
            <a:ext cx="9071640" cy="4968552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marL="685800" indent="-457200"/>
            <a:r>
              <a:rPr lang="pl-PL" sz="2600" u="sng" dirty="0" err="1">
                <a:latin typeface="+mj-lt"/>
              </a:rPr>
              <a:t>O</a:t>
            </a:r>
            <a:r>
              <a:rPr lang="en-US" sz="2600" u="sng" dirty="0" err="1" smtClean="0">
                <a:latin typeface="+mj-lt"/>
              </a:rPr>
              <a:t>ddzielenie</a:t>
            </a:r>
            <a:r>
              <a:rPr lang="en-US" sz="2600" u="sng" dirty="0" smtClean="0">
                <a:latin typeface="+mj-lt"/>
              </a:rPr>
              <a:t> </a:t>
            </a:r>
            <a:r>
              <a:rPr lang="en-US" sz="2600" u="sng" dirty="0" err="1">
                <a:latin typeface="+mj-lt"/>
              </a:rPr>
              <a:t>dziecka</a:t>
            </a:r>
            <a:r>
              <a:rPr lang="en-US" sz="2600" u="sng" dirty="0">
                <a:latin typeface="+mj-lt"/>
              </a:rPr>
              <a:t> od </a:t>
            </a:r>
            <a:r>
              <a:rPr lang="en-US" sz="2600" u="sng" dirty="0" err="1">
                <a:latin typeface="+mj-lt"/>
              </a:rPr>
              <a:t>jego</a:t>
            </a:r>
            <a:r>
              <a:rPr lang="en-US" sz="2600" u="sng" dirty="0">
                <a:latin typeface="+mj-lt"/>
              </a:rPr>
              <a:t> zachowań</a:t>
            </a:r>
          </a:p>
          <a:p>
            <a:pPr marL="685800" indent="-457200"/>
            <a:r>
              <a:rPr lang="pl-PL" sz="2600" dirty="0">
                <a:latin typeface="+mj-lt"/>
              </a:rPr>
              <a:t>Zmniejszenie widoczności dziecka w roli „kozła”</a:t>
            </a:r>
            <a:endParaRPr lang="en-US" sz="2600" dirty="0">
              <a:latin typeface="+mj-lt"/>
            </a:endParaRPr>
          </a:p>
          <a:p>
            <a:pPr marL="685800" indent="-457200"/>
            <a:r>
              <a:rPr lang="pl-PL" sz="2600" dirty="0">
                <a:latin typeface="+mj-lt"/>
              </a:rPr>
              <a:t>Konsekwencja w</a:t>
            </a:r>
            <a:r>
              <a:rPr lang="en-US" sz="2600" dirty="0">
                <a:latin typeface="+mj-lt"/>
              </a:rPr>
              <a:t> </a:t>
            </a:r>
            <a:r>
              <a:rPr lang="en-US" sz="2600" dirty="0" err="1">
                <a:latin typeface="+mj-lt"/>
              </a:rPr>
              <a:t>trzymani</a:t>
            </a:r>
            <a:r>
              <a:rPr lang="pl-PL" sz="2600" dirty="0">
                <a:latin typeface="+mj-lt"/>
              </a:rPr>
              <a:t>u</a:t>
            </a:r>
            <a:r>
              <a:rPr lang="en-US" sz="2600" dirty="0">
                <a:latin typeface="+mj-lt"/>
              </a:rPr>
              <a:t> norm</a:t>
            </a:r>
            <a:endParaRPr lang="pl-PL" sz="2600" dirty="0">
              <a:latin typeface="+mj-lt"/>
            </a:endParaRPr>
          </a:p>
          <a:p>
            <a:pPr marL="685800" indent="-457200"/>
            <a:r>
              <a:rPr lang="pl-PL" sz="2600" dirty="0">
                <a:latin typeface="+mj-lt"/>
              </a:rPr>
              <a:t>Uruchomienie konstruktywnej rywalizacji w grupie</a:t>
            </a:r>
            <a:endParaRPr lang="en-US" sz="2600" dirty="0">
              <a:latin typeface="+mj-lt"/>
            </a:endParaRPr>
          </a:p>
          <a:p>
            <a:pPr marL="685800" indent="-457200"/>
            <a:r>
              <a:rPr lang="pl-PL" sz="2600" dirty="0">
                <a:latin typeface="+mj-lt"/>
              </a:rPr>
              <a:t>R</a:t>
            </a:r>
            <a:r>
              <a:rPr lang="en-US" sz="2600" dirty="0" err="1">
                <a:latin typeface="+mj-lt"/>
              </a:rPr>
              <a:t>ozład</a:t>
            </a:r>
            <a:r>
              <a:rPr lang="pl-PL" sz="2600" dirty="0">
                <a:latin typeface="+mj-lt"/>
              </a:rPr>
              <a:t>o</a:t>
            </a:r>
            <a:r>
              <a:rPr lang="en-US" sz="2600" dirty="0" err="1">
                <a:latin typeface="+mj-lt"/>
              </a:rPr>
              <a:t>wanie</a:t>
            </a:r>
            <a:r>
              <a:rPr lang="en-US" sz="2600" dirty="0">
                <a:latin typeface="+mj-lt"/>
              </a:rPr>
              <a:t> </a:t>
            </a:r>
            <a:r>
              <a:rPr lang="en-US" sz="2600" dirty="0" err="1">
                <a:latin typeface="+mj-lt"/>
              </a:rPr>
              <a:t>napięcia</a:t>
            </a:r>
            <a:r>
              <a:rPr lang="en-US" sz="2600" dirty="0">
                <a:latin typeface="+mj-lt"/>
              </a:rPr>
              <a:t> </a:t>
            </a:r>
            <a:endParaRPr lang="pl-PL" sz="2600" dirty="0">
              <a:latin typeface="+mj-lt"/>
            </a:endParaRPr>
          </a:p>
          <a:p>
            <a:pPr marL="685800" indent="-457200"/>
            <a:r>
              <a:rPr lang="pl-PL" sz="2600" dirty="0">
                <a:latin typeface="+mj-lt"/>
              </a:rPr>
              <a:t>P</a:t>
            </a:r>
            <a:r>
              <a:rPr lang="en-US" sz="2600" dirty="0" err="1">
                <a:latin typeface="+mj-lt"/>
              </a:rPr>
              <a:t>omoc</a:t>
            </a:r>
            <a:r>
              <a:rPr lang="en-US" sz="2600" dirty="0">
                <a:latin typeface="+mj-lt"/>
              </a:rPr>
              <a:t> w </a:t>
            </a:r>
            <a:r>
              <a:rPr lang="en-US" sz="2600" dirty="0" err="1">
                <a:latin typeface="+mj-lt"/>
              </a:rPr>
              <a:t>klaryfikacji</a:t>
            </a:r>
            <a:r>
              <a:rPr lang="en-US" sz="2600" dirty="0">
                <a:latin typeface="+mj-lt"/>
              </a:rPr>
              <a:t> </a:t>
            </a:r>
            <a:r>
              <a:rPr lang="en-US" sz="2600" dirty="0" err="1">
                <a:latin typeface="+mj-lt"/>
              </a:rPr>
              <a:t>ról</a:t>
            </a:r>
            <a:r>
              <a:rPr lang="en-US" sz="2600" dirty="0">
                <a:latin typeface="+mj-lt"/>
              </a:rPr>
              <a:t> </a:t>
            </a:r>
            <a:r>
              <a:rPr lang="en-US" sz="2600" dirty="0" err="1">
                <a:latin typeface="+mj-lt"/>
              </a:rPr>
              <a:t>liderskich</a:t>
            </a:r>
            <a:endParaRPr lang="en-US" sz="2600" dirty="0">
              <a:latin typeface="+mj-lt"/>
            </a:endParaRPr>
          </a:p>
          <a:p>
            <a:pPr marL="685800" indent="-457200"/>
            <a:r>
              <a:rPr lang="pl-PL" sz="2600" dirty="0">
                <a:latin typeface="+mj-lt"/>
              </a:rPr>
              <a:t>Z</a:t>
            </a:r>
            <a:r>
              <a:rPr lang="en-US" sz="2600" dirty="0" err="1">
                <a:latin typeface="+mj-lt"/>
              </a:rPr>
              <a:t>aakceptowanie</a:t>
            </a:r>
            <a:r>
              <a:rPr lang="en-US" sz="2600" dirty="0">
                <a:latin typeface="+mj-lt"/>
              </a:rPr>
              <a:t> </a:t>
            </a:r>
            <a:r>
              <a:rPr lang="en-US" sz="2600" dirty="0" err="1">
                <a:latin typeface="+mj-lt"/>
              </a:rPr>
              <a:t>zróżnicowania</a:t>
            </a:r>
            <a:r>
              <a:rPr lang="en-US" sz="2600" dirty="0">
                <a:latin typeface="+mj-lt"/>
              </a:rPr>
              <a:t> w </a:t>
            </a:r>
            <a:r>
              <a:rPr lang="en-US" sz="2600" dirty="0" err="1">
                <a:latin typeface="+mj-lt"/>
              </a:rPr>
              <a:t>grupie</a:t>
            </a:r>
            <a:endParaRPr lang="en-US" sz="2600" dirty="0">
              <a:latin typeface="+mj-lt"/>
            </a:endParaRPr>
          </a:p>
          <a:p>
            <a:pPr marL="685800" indent="-457200"/>
            <a:r>
              <a:rPr lang="en-US" sz="2600" dirty="0" err="1">
                <a:latin typeface="+mj-lt"/>
              </a:rPr>
              <a:t>Wsparcie</a:t>
            </a:r>
            <a:r>
              <a:rPr lang="en-US" sz="2600" dirty="0">
                <a:latin typeface="+mj-lt"/>
              </a:rPr>
              <a:t> </a:t>
            </a:r>
            <a:r>
              <a:rPr lang="en-US" sz="2600" dirty="0" err="1">
                <a:latin typeface="+mj-lt"/>
              </a:rPr>
              <a:t>dziecka</a:t>
            </a:r>
            <a:r>
              <a:rPr lang="en-US" sz="2600" dirty="0">
                <a:latin typeface="+mj-lt"/>
              </a:rPr>
              <a:t> </a:t>
            </a:r>
            <a:r>
              <a:rPr lang="pl-PL" sz="2600" dirty="0">
                <a:latin typeface="+mj-lt"/>
              </a:rPr>
              <a:t>w roli „kozła” </a:t>
            </a:r>
            <a:r>
              <a:rPr lang="en-US" sz="2600" dirty="0">
                <a:latin typeface="+mj-lt"/>
              </a:rPr>
              <a:t>w </a:t>
            </a:r>
            <a:r>
              <a:rPr lang="en-US" sz="2600" dirty="0" err="1">
                <a:latin typeface="+mj-lt"/>
              </a:rPr>
              <a:t>podejmowaniu</a:t>
            </a:r>
            <a:r>
              <a:rPr lang="en-US" sz="2600" dirty="0">
                <a:latin typeface="+mj-lt"/>
              </a:rPr>
              <a:t> </a:t>
            </a:r>
            <a:r>
              <a:rPr lang="en-US" sz="2600" dirty="0" err="1">
                <a:latin typeface="+mj-lt"/>
              </a:rPr>
              <a:t>bardziej</a:t>
            </a:r>
            <a:r>
              <a:rPr lang="en-US" sz="2600" dirty="0">
                <a:latin typeface="+mj-lt"/>
              </a:rPr>
              <a:t> </a:t>
            </a:r>
            <a:r>
              <a:rPr lang="en-US" sz="2600" dirty="0" err="1">
                <a:latin typeface="+mj-lt"/>
              </a:rPr>
              <a:t>konstruktywnych</a:t>
            </a:r>
            <a:r>
              <a:rPr lang="en-US" sz="2600" dirty="0">
                <a:latin typeface="+mj-lt"/>
              </a:rPr>
              <a:t> </a:t>
            </a:r>
            <a:r>
              <a:rPr lang="en-US" sz="2600" dirty="0" err="1">
                <a:latin typeface="+mj-lt"/>
              </a:rPr>
              <a:t>ról</a:t>
            </a:r>
            <a:endParaRPr lang="en-US" sz="2600" dirty="0">
              <a:latin typeface="+mj-lt"/>
            </a:endParaRPr>
          </a:p>
        </p:txBody>
      </p:sp>
      <p:pic>
        <p:nvPicPr>
          <p:cNvPr id="6" name="grafika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2012"/>
            <a:ext cx="2687811" cy="828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431800" y="868115"/>
            <a:ext cx="9071640" cy="126216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>
              <a:buNone/>
            </a:pPr>
            <a:r>
              <a:rPr lang="pl-PL" sz="3600" dirty="0" smtClean="0">
                <a:latin typeface="+mj-lt"/>
              </a:rPr>
              <a:t>NIEŚWIADOME PODTRZYMYWANIE ROLI „KOZŁA” W GRUPIE</a:t>
            </a:r>
            <a:endParaRPr lang="en-US" sz="3600" dirty="0">
              <a:latin typeface="+mj-lt"/>
            </a:endParaRP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>
          <a:xfrm>
            <a:off x="503999" y="2339676"/>
            <a:ext cx="9071640" cy="4418603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 dirty="0" err="1" smtClean="0">
                <a:latin typeface="+mj-lt"/>
              </a:rPr>
              <a:t>Obawa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>
                <a:latin typeface="+mj-lt"/>
              </a:rPr>
              <a:t>przed</a:t>
            </a:r>
            <a:r>
              <a:rPr lang="en-US" dirty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otwart</a:t>
            </a:r>
            <a:r>
              <a:rPr lang="pl-PL" dirty="0" err="1" smtClean="0">
                <a:latin typeface="+mj-lt"/>
              </a:rPr>
              <a:t>ym</a:t>
            </a:r>
            <a:r>
              <a:rPr lang="pl-PL" dirty="0" smtClean="0">
                <a:latin typeface="+mj-lt"/>
              </a:rPr>
              <a:t> wyrażaniem </a:t>
            </a:r>
            <a:r>
              <a:rPr lang="en-US" dirty="0" err="1" smtClean="0">
                <a:latin typeface="+mj-lt"/>
              </a:rPr>
              <a:t>złości</a:t>
            </a:r>
            <a:endParaRPr lang="pl-PL" dirty="0" smtClean="0">
              <a:latin typeface="+mj-lt"/>
            </a:endParaRPr>
          </a:p>
          <a:p>
            <a:pPr lvl="0"/>
            <a:r>
              <a:rPr lang="pl-PL" dirty="0" smtClean="0">
                <a:latin typeface="+mj-lt"/>
              </a:rPr>
              <a:t>Znaczenie „kozła ofiarnego” dla szerszego systemu</a:t>
            </a:r>
            <a:endParaRPr lang="en-US" dirty="0">
              <a:latin typeface="+mj-lt"/>
            </a:endParaRPr>
          </a:p>
        </p:txBody>
      </p:sp>
      <p:pic>
        <p:nvPicPr>
          <p:cNvPr id="6" name="grafika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2012"/>
            <a:ext cx="2687811" cy="828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>
                <a:latin typeface="+mj-lt"/>
              </a:rPr>
              <a:t>DZIĘKUJĘ</a:t>
            </a:r>
            <a:endParaRPr lang="en-US" dirty="0">
              <a:latin typeface="+mj-lt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536256" y="5075981"/>
            <a:ext cx="5071457" cy="1571948"/>
          </a:xfrm>
        </p:spPr>
        <p:txBody>
          <a:bodyPr/>
          <a:lstStyle/>
          <a:p>
            <a:pPr algn="l"/>
            <a:r>
              <a:rPr lang="pl-PL" dirty="0" smtClean="0">
                <a:solidFill>
                  <a:schemeClr val="tx1"/>
                </a:solidFill>
                <a:latin typeface="+mj-lt"/>
              </a:rPr>
              <a:t>MAGDALENA WOLAŃSKA</a:t>
            </a:r>
          </a:p>
          <a:p>
            <a:pPr algn="l"/>
            <a:r>
              <a:rPr lang="pl-PL" altLang="en-US" sz="2400" b="1" dirty="0" smtClean="0">
                <a:solidFill>
                  <a:srgbClr val="198A8A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FUNDACJA NA RZECZ BEZPIECZEŃSTWA</a:t>
            </a:r>
            <a:br>
              <a:rPr lang="pl-PL" altLang="en-US" sz="2400" b="1" dirty="0" smtClean="0">
                <a:solidFill>
                  <a:srgbClr val="198A8A"/>
                </a:solidFill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lang="pl-PL" altLang="en-US" sz="2400" b="1" dirty="0" smtClean="0">
                <a:solidFill>
                  <a:srgbClr val="198A8A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I WSPÓŁPRACY W SZKOLE</a:t>
            </a:r>
            <a:endParaRPr lang="pl-PL" sz="2400" dirty="0" smtClean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  <p:pic>
        <p:nvPicPr>
          <p:cNvPr id="4" name="grafika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2011"/>
            <a:ext cx="4979515" cy="1535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8497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3808" y="209796"/>
            <a:ext cx="9071640" cy="1262160"/>
          </a:xfrm>
        </p:spPr>
        <p:txBody>
          <a:bodyPr/>
          <a:lstStyle/>
          <a:p>
            <a:pPr>
              <a:buNone/>
            </a:pPr>
            <a:r>
              <a:rPr lang="pl-PL" sz="3400" dirty="0" smtClean="0">
                <a:latin typeface="+mj-lt"/>
              </a:rPr>
              <a:t/>
            </a:r>
            <a:br>
              <a:rPr lang="pl-PL" sz="3400" dirty="0" smtClean="0">
                <a:latin typeface="+mj-lt"/>
              </a:rPr>
            </a:br>
            <a:r>
              <a:rPr lang="pl-PL" sz="3400" dirty="0" smtClean="0">
                <a:latin typeface="+mj-lt"/>
              </a:rPr>
              <a:t>KLASA Z </a:t>
            </a:r>
            <a:r>
              <a:rPr lang="pl-PL" sz="3400" dirty="0" smtClean="0">
                <a:latin typeface="+mj-lt"/>
              </a:rPr>
              <a:t>DZIECKIEM </a:t>
            </a:r>
            <a:r>
              <a:rPr lang="pl-PL" sz="3400" dirty="0" smtClean="0">
                <a:latin typeface="+mj-lt"/>
              </a:rPr>
              <a:t>W ROLI KOZŁA</a:t>
            </a:r>
            <a:endParaRPr lang="en-US" sz="3400" dirty="0">
              <a:latin typeface="+mj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3808" y="1547589"/>
            <a:ext cx="9071640" cy="4989240"/>
          </a:xfrm>
        </p:spPr>
        <p:txBody>
          <a:bodyPr/>
          <a:lstStyle/>
          <a:p>
            <a:pPr marL="108000" lvl="0" indent="0">
              <a:buNone/>
            </a:pPr>
            <a:r>
              <a:rPr lang="pl-PL" sz="2400" dirty="0" smtClean="0">
                <a:latin typeface="+mj-lt"/>
              </a:rPr>
              <a:t>Jednego lub więcej uczniów dotyka:</a:t>
            </a:r>
          </a:p>
          <a:p>
            <a:r>
              <a:rPr lang="pl-PL" sz="2000" dirty="0">
                <a:latin typeface="+mj-lt"/>
              </a:rPr>
              <a:t>Obarczanie winą</a:t>
            </a:r>
          </a:p>
          <a:p>
            <a:pPr lvl="0"/>
            <a:r>
              <a:rPr lang="pl-PL" sz="2000" dirty="0" smtClean="0">
                <a:latin typeface="+mj-lt"/>
              </a:rPr>
              <a:t>Werbalne </a:t>
            </a:r>
            <a:r>
              <a:rPr lang="pl-PL" sz="2000" dirty="0">
                <a:latin typeface="+mj-lt"/>
              </a:rPr>
              <a:t>i </a:t>
            </a:r>
            <a:r>
              <a:rPr lang="pl-PL" sz="2000" dirty="0" smtClean="0">
                <a:latin typeface="+mj-lt"/>
              </a:rPr>
              <a:t>niewerbalne odtrącanie</a:t>
            </a:r>
          </a:p>
          <a:p>
            <a:pPr lvl="0"/>
            <a:r>
              <a:rPr lang="pl-PL" sz="2000" dirty="0" smtClean="0">
                <a:latin typeface="+mj-lt"/>
              </a:rPr>
              <a:t>Ataki fizyczne</a:t>
            </a:r>
            <a:endParaRPr lang="en-US" sz="2000" dirty="0">
              <a:latin typeface="+mj-lt"/>
            </a:endParaRPr>
          </a:p>
          <a:p>
            <a:pPr lvl="0"/>
            <a:r>
              <a:rPr lang="pl-PL" sz="2000" dirty="0" smtClean="0">
                <a:latin typeface="+mj-lt"/>
              </a:rPr>
              <a:t>Zastraszanie </a:t>
            </a:r>
            <a:r>
              <a:rPr lang="pl-PL" sz="2000" dirty="0">
                <a:latin typeface="+mj-lt"/>
              </a:rPr>
              <a:t>– grożenie jemu lub bliskim mu osobom</a:t>
            </a:r>
            <a:endParaRPr lang="en-US" sz="2000" dirty="0">
              <a:latin typeface="+mj-lt"/>
            </a:endParaRPr>
          </a:p>
          <a:p>
            <a:pPr lvl="0"/>
            <a:r>
              <a:rPr lang="pl-PL" sz="2000" dirty="0" smtClean="0">
                <a:latin typeface="+mj-lt"/>
              </a:rPr>
              <a:t>Wyzyskiwanie</a:t>
            </a:r>
            <a:r>
              <a:rPr lang="pl-PL" sz="2000" dirty="0">
                <a:latin typeface="+mj-lt"/>
              </a:rPr>
              <a:t>, przekupstwo dla zyskania odpowiednich </a:t>
            </a:r>
            <a:r>
              <a:rPr lang="pl-PL" sz="2000" dirty="0" smtClean="0">
                <a:latin typeface="+mj-lt"/>
              </a:rPr>
              <a:t>zachowań</a:t>
            </a:r>
            <a:endParaRPr lang="en-US" sz="2000" dirty="0">
              <a:latin typeface="+mj-lt"/>
            </a:endParaRPr>
          </a:p>
          <a:p>
            <a:r>
              <a:rPr lang="pl-PL" sz="2000" dirty="0" smtClean="0">
                <a:latin typeface="+mj-lt"/>
              </a:rPr>
              <a:t>Izolowanie</a:t>
            </a:r>
            <a:r>
              <a:rPr lang="pl-PL" sz="2000" dirty="0" smtClean="0">
                <a:latin typeface="+mj-lt"/>
              </a:rPr>
              <a:t>, odtrącanie</a:t>
            </a:r>
            <a:endParaRPr lang="en-US" sz="2000" dirty="0" smtClean="0">
              <a:latin typeface="+mj-lt"/>
            </a:endParaRPr>
          </a:p>
          <a:p>
            <a:pPr marL="108000" lvl="0" indent="0">
              <a:buNone/>
            </a:pPr>
            <a:r>
              <a:rPr lang="pl-PL" sz="2400" dirty="0" smtClean="0">
                <a:latin typeface="+mj-lt"/>
              </a:rPr>
              <a:t>W przemocy uczestniczy więcej niż jedna osoba.</a:t>
            </a:r>
          </a:p>
          <a:p>
            <a:pPr marL="108000" lvl="0" indent="0">
              <a:buNone/>
            </a:pPr>
            <a:r>
              <a:rPr lang="pl-PL" sz="2400" dirty="0" smtClean="0">
                <a:latin typeface="+mj-lt"/>
              </a:rPr>
              <a:t>Pozostali członkowie pozostają bierni.</a:t>
            </a:r>
          </a:p>
          <a:p>
            <a:pPr marL="108000" lvl="0" indent="0">
              <a:buNone/>
            </a:pPr>
            <a:r>
              <a:rPr lang="pl-PL" sz="2400" dirty="0" smtClean="0">
                <a:latin typeface="+mj-lt"/>
              </a:rPr>
              <a:t>Nie jest zdarzeniem o charakterze incydentalnym i jednostkowym.</a:t>
            </a:r>
            <a:endParaRPr lang="en-US" sz="2400" dirty="0">
              <a:latin typeface="+mj-lt"/>
            </a:endParaRPr>
          </a:p>
        </p:txBody>
      </p:sp>
      <p:pic>
        <p:nvPicPr>
          <p:cNvPr id="4" name="grafika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2012"/>
            <a:ext cx="2687811" cy="828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9758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3808" y="209796"/>
            <a:ext cx="9071640" cy="1262160"/>
          </a:xfrm>
        </p:spPr>
        <p:txBody>
          <a:bodyPr/>
          <a:lstStyle/>
          <a:p>
            <a:pPr>
              <a:buNone/>
            </a:pPr>
            <a:r>
              <a:rPr lang="pl-PL" sz="3400" dirty="0" smtClean="0">
                <a:latin typeface="+mj-lt"/>
              </a:rPr>
              <a:t/>
            </a:r>
            <a:br>
              <a:rPr lang="pl-PL" sz="3400" dirty="0" smtClean="0">
                <a:latin typeface="+mj-lt"/>
              </a:rPr>
            </a:br>
            <a:r>
              <a:rPr lang="pl-PL" sz="3400" dirty="0" smtClean="0">
                <a:latin typeface="+mj-lt"/>
              </a:rPr>
              <a:t>KLASA Z </a:t>
            </a:r>
            <a:r>
              <a:rPr lang="pl-PL" sz="3400" dirty="0" smtClean="0">
                <a:latin typeface="+mj-lt"/>
              </a:rPr>
              <a:t>DZIECKIEM </a:t>
            </a:r>
            <a:r>
              <a:rPr lang="pl-PL" sz="3400" dirty="0" smtClean="0">
                <a:latin typeface="+mj-lt"/>
              </a:rPr>
              <a:t>W ROLI KOZŁA</a:t>
            </a:r>
            <a:endParaRPr lang="en-US" sz="3400" dirty="0">
              <a:latin typeface="+mj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3808" y="1547589"/>
            <a:ext cx="9071640" cy="4989240"/>
          </a:xfrm>
        </p:spPr>
        <p:txBody>
          <a:bodyPr/>
          <a:lstStyle/>
          <a:p>
            <a:r>
              <a:rPr lang="pl-PL" sz="2400" dirty="0" smtClean="0">
                <a:latin typeface="+mj-lt"/>
              </a:rPr>
              <a:t>W momencie niepowodzenia jedna osoba jest wskazywana jako winowajca.</a:t>
            </a:r>
          </a:p>
          <a:p>
            <a:r>
              <a:rPr lang="pl-PL" sz="2400" dirty="0" smtClean="0">
                <a:latin typeface="+mj-lt"/>
              </a:rPr>
              <a:t>W sytuacji wzmożonego napięcia, trudnego wydarzenia w klasie, rozmowy o relacjach, nagle uwaga wielu osób kieruje się na „kozła”.</a:t>
            </a:r>
          </a:p>
          <a:p>
            <a:r>
              <a:rPr lang="pl-PL" sz="2400" dirty="0" smtClean="0">
                <a:latin typeface="+mj-lt"/>
              </a:rPr>
              <a:t>Używanie meta języka na forum klasy – podwójność komunikatów</a:t>
            </a:r>
          </a:p>
          <a:p>
            <a:r>
              <a:rPr lang="pl-PL" sz="2400" dirty="0" smtClean="0">
                <a:latin typeface="+mj-lt"/>
              </a:rPr>
              <a:t>„Jesteśmy świetną klasą, naszym jedynym problemem jest…”</a:t>
            </a:r>
          </a:p>
          <a:p>
            <a:r>
              <a:rPr lang="pl-PL" sz="2400" dirty="0" smtClean="0">
                <a:latin typeface="+mj-lt"/>
              </a:rPr>
              <a:t>Jawne odrzucanie lub pomijanie jednej osoby przy decyzjach i wyborach</a:t>
            </a:r>
          </a:p>
          <a:p>
            <a:endParaRPr lang="pl-PL" sz="2400" dirty="0" smtClean="0">
              <a:latin typeface="+mj-lt"/>
            </a:endParaRPr>
          </a:p>
          <a:p>
            <a:pPr marL="108000" lvl="0" indent="0">
              <a:buNone/>
            </a:pPr>
            <a:endParaRPr lang="en-US" sz="2400" dirty="0">
              <a:latin typeface="+mj-lt"/>
            </a:endParaRPr>
          </a:p>
        </p:txBody>
      </p:sp>
      <p:pic>
        <p:nvPicPr>
          <p:cNvPr id="4" name="grafika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2012"/>
            <a:ext cx="2687811" cy="828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2650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 txBox="1">
            <a:spLocks noGrp="1"/>
          </p:cNvSpPr>
          <p:nvPr>
            <p:ph type="subTitle" idx="4294967295"/>
          </p:nvPr>
        </p:nvSpPr>
        <p:spPr/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en-US" b="1" dirty="0" err="1">
                <a:latin typeface="+mj-lt"/>
              </a:rPr>
              <a:t>Charakterystyka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dziec</a:t>
            </a:r>
            <a:r>
              <a:rPr lang="pl-PL" b="1" dirty="0" smtClean="0">
                <a:latin typeface="+mj-lt"/>
              </a:rPr>
              <a:t>ka</a:t>
            </a:r>
            <a:r>
              <a:rPr lang="en-US" b="1" dirty="0" smtClean="0">
                <a:latin typeface="+mj-lt"/>
              </a:rPr>
              <a:t> w</a:t>
            </a:r>
            <a:r>
              <a:rPr lang="pl-PL" b="1" dirty="0" smtClean="0">
                <a:latin typeface="+mj-lt"/>
              </a:rPr>
              <a:t>chodzącego w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rol</a:t>
            </a:r>
            <a:r>
              <a:rPr lang="pl-PL" b="1" dirty="0" smtClean="0">
                <a:latin typeface="+mj-lt"/>
              </a:rPr>
              <a:t>ę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>
                <a:latin typeface="+mj-lt"/>
              </a:rPr>
              <a:t>“</a:t>
            </a:r>
            <a:r>
              <a:rPr lang="en-US" b="1" dirty="0" err="1">
                <a:latin typeface="+mj-lt"/>
              </a:rPr>
              <a:t>kozła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ofiarnego</a:t>
            </a:r>
            <a:r>
              <a:rPr lang="en-US" b="1" dirty="0">
                <a:latin typeface="+mj-lt"/>
              </a:rPr>
              <a:t>”</a:t>
            </a:r>
            <a:r>
              <a:rPr lang="en-US" dirty="0">
                <a:latin typeface="+mj-lt"/>
              </a:rPr>
              <a:t> </a:t>
            </a:r>
            <a:r>
              <a:rPr lang="pl-PL" dirty="0" smtClean="0">
                <a:latin typeface="+mj-lt"/>
              </a:rPr>
              <a:t>– </a:t>
            </a:r>
            <a:r>
              <a:rPr lang="en-US" dirty="0" smtClean="0">
                <a:latin typeface="+mj-lt"/>
              </a:rPr>
              <a:t>c</a:t>
            </a:r>
            <a:r>
              <a:rPr lang="pl-PL" dirty="0" err="1" smtClean="0">
                <a:latin typeface="+mj-lt"/>
              </a:rPr>
              <a:t>zynnik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indywidualny</a:t>
            </a:r>
            <a:endParaRPr lang="pl-PL" dirty="0" smtClean="0">
              <a:latin typeface="+mj-lt"/>
            </a:endParaRPr>
          </a:p>
          <a:p>
            <a:pPr marL="0" lvl="0" indent="0" algn="ctr">
              <a:buNone/>
            </a:pPr>
            <a:endParaRPr lang="en-US" dirty="0">
              <a:latin typeface="+mj-lt"/>
            </a:endParaRPr>
          </a:p>
          <a:p>
            <a:pPr marL="0" lvl="0" indent="0" algn="ctr">
              <a:buNone/>
            </a:pPr>
            <a:r>
              <a:rPr lang="en-US" b="1" dirty="0">
                <a:latin typeface="+mj-lt"/>
              </a:rPr>
              <a:t>Po co </a:t>
            </a:r>
            <a:r>
              <a:rPr lang="en-US" b="1" dirty="0" err="1">
                <a:latin typeface="+mj-lt"/>
              </a:rPr>
              <a:t>grupa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potrzebuje</a:t>
            </a:r>
            <a:r>
              <a:rPr lang="en-US" b="1" dirty="0">
                <a:latin typeface="+mj-lt"/>
              </a:rPr>
              <a:t> </a:t>
            </a:r>
            <a:r>
              <a:rPr lang="pl-PL" b="1" dirty="0" smtClean="0">
                <a:latin typeface="+mj-lt"/>
              </a:rPr>
              <a:t>„</a:t>
            </a:r>
            <a:r>
              <a:rPr lang="en-US" b="1" dirty="0" err="1" smtClean="0">
                <a:latin typeface="+mj-lt"/>
              </a:rPr>
              <a:t>kozła</a:t>
            </a:r>
            <a:r>
              <a:rPr lang="pl-PL" b="1" dirty="0" smtClean="0">
                <a:latin typeface="+mj-lt"/>
              </a:rPr>
              <a:t>”?</a:t>
            </a:r>
            <a:r>
              <a:rPr lang="en-US" b="1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–</a:t>
            </a:r>
          </a:p>
          <a:p>
            <a:pPr marL="0" lvl="0" indent="0" algn="ctr">
              <a:buNone/>
            </a:pPr>
            <a:r>
              <a:rPr lang="en-US" dirty="0" err="1">
                <a:latin typeface="+mj-lt"/>
              </a:rPr>
              <a:t>czynnik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systemowy</a:t>
            </a:r>
            <a:endParaRPr lang="en-US" dirty="0">
              <a:latin typeface="+mj-lt"/>
            </a:endParaRPr>
          </a:p>
          <a:p>
            <a:pPr marL="0" lvl="0" indent="0" algn="ctr">
              <a:buNone/>
            </a:pPr>
            <a:endParaRPr lang="en-US" dirty="0">
              <a:latin typeface="+mj-lt"/>
            </a:endParaRPr>
          </a:p>
        </p:txBody>
      </p:sp>
      <p:pic>
        <p:nvPicPr>
          <p:cNvPr id="6" name="grafika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2012"/>
            <a:ext cx="2687811" cy="828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pl-PL" sz="3800" dirty="0" smtClean="0">
                <a:latin typeface="+mj-lt"/>
              </a:rPr>
              <a:t>DZIECKO </a:t>
            </a:r>
            <a:br>
              <a:rPr lang="pl-PL" sz="3800" dirty="0" smtClean="0">
                <a:latin typeface="+mj-lt"/>
              </a:rPr>
            </a:br>
            <a:r>
              <a:rPr lang="pl-PL" sz="3800" dirty="0" smtClean="0">
                <a:latin typeface="+mj-lt"/>
              </a:rPr>
              <a:t>W ROLI „KOZŁA”</a:t>
            </a:r>
            <a:endParaRPr lang="en-US" sz="3800" dirty="0">
              <a:latin typeface="+mj-lt"/>
            </a:endParaRP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 algn="l">
              <a:buNone/>
            </a:pPr>
            <a:r>
              <a:rPr lang="pl-PL" b="1" dirty="0" smtClean="0">
                <a:latin typeface="+mj-lt"/>
                <a:cs typeface="Arial" pitchFamily="34"/>
              </a:rPr>
              <a:t>    </a:t>
            </a:r>
            <a:r>
              <a:rPr lang="pl-PL" dirty="0" smtClean="0">
                <a:latin typeface="+mj-lt"/>
                <a:cs typeface="Arial" pitchFamily="34"/>
              </a:rPr>
              <a:t>ROLE GRUPOWE </a:t>
            </a:r>
            <a:r>
              <a:rPr lang="en-US" dirty="0" smtClean="0">
                <a:latin typeface="+mj-lt"/>
                <a:cs typeface="Arial CE" pitchFamily="34"/>
              </a:rPr>
              <a:t>to </a:t>
            </a:r>
            <a:r>
              <a:rPr lang="en-US" dirty="0" err="1">
                <a:latin typeface="+mj-lt"/>
                <a:cs typeface="Arial CE" pitchFamily="34"/>
              </a:rPr>
              <a:t>charakterystyczne</a:t>
            </a:r>
            <a:r>
              <a:rPr lang="en-US" dirty="0">
                <a:latin typeface="+mj-lt"/>
                <a:cs typeface="Arial CE" pitchFamily="34"/>
              </a:rPr>
              <a:t> </a:t>
            </a:r>
            <a:r>
              <a:rPr lang="en-US" dirty="0" err="1">
                <a:latin typeface="+mj-lt"/>
                <a:cs typeface="Arial CE" pitchFamily="34"/>
              </a:rPr>
              <a:t>sposoby</a:t>
            </a:r>
            <a:r>
              <a:rPr lang="en-US" dirty="0">
                <a:latin typeface="+mj-lt"/>
                <a:cs typeface="Arial CE" pitchFamily="34"/>
              </a:rPr>
              <a:t> </a:t>
            </a:r>
            <a:r>
              <a:rPr lang="en-US" dirty="0" err="1">
                <a:latin typeface="+mj-lt"/>
                <a:cs typeface="Arial CE" pitchFamily="34"/>
              </a:rPr>
              <a:t>zachowania</a:t>
            </a:r>
            <a:r>
              <a:rPr lang="en-US" dirty="0">
                <a:latin typeface="+mj-lt"/>
                <a:cs typeface="Arial CE" pitchFamily="34"/>
              </a:rPr>
              <a:t> </a:t>
            </a:r>
            <a:r>
              <a:rPr lang="en-US" dirty="0" err="1">
                <a:latin typeface="+mj-lt"/>
                <a:cs typeface="Arial CE" pitchFamily="34"/>
              </a:rPr>
              <a:t>się</a:t>
            </a:r>
            <a:r>
              <a:rPr lang="en-US" dirty="0">
                <a:latin typeface="+mj-lt"/>
                <a:cs typeface="Arial CE" pitchFamily="34"/>
              </a:rPr>
              <a:t> </a:t>
            </a:r>
            <a:r>
              <a:rPr lang="en-US" dirty="0" err="1">
                <a:latin typeface="+mj-lt"/>
                <a:cs typeface="Arial CE" pitchFamily="34"/>
              </a:rPr>
              <a:t>osób</a:t>
            </a:r>
            <a:r>
              <a:rPr lang="en-US" dirty="0">
                <a:latin typeface="+mj-lt"/>
                <a:cs typeface="Arial CE" pitchFamily="34"/>
              </a:rPr>
              <a:t> w </a:t>
            </a:r>
            <a:r>
              <a:rPr lang="en-US" dirty="0" err="1">
                <a:latin typeface="+mj-lt"/>
                <a:cs typeface="Arial CE" pitchFamily="34"/>
              </a:rPr>
              <a:t>grupie</a:t>
            </a:r>
            <a:r>
              <a:rPr lang="en-US" dirty="0">
                <a:latin typeface="+mj-lt"/>
                <a:cs typeface="Arial CE" pitchFamily="34"/>
              </a:rPr>
              <a:t>, </a:t>
            </a:r>
            <a:r>
              <a:rPr lang="en-US" dirty="0" err="1">
                <a:latin typeface="+mj-lt"/>
                <a:cs typeface="Arial CE" pitchFamily="34"/>
              </a:rPr>
              <a:t>będące</a:t>
            </a:r>
            <a:r>
              <a:rPr lang="en-US" dirty="0">
                <a:latin typeface="+mj-lt"/>
                <a:cs typeface="Arial CE" pitchFamily="34"/>
              </a:rPr>
              <a:t> </a:t>
            </a:r>
            <a:r>
              <a:rPr lang="en-US" dirty="0" err="1">
                <a:latin typeface="+mj-lt"/>
                <a:cs typeface="Arial CE" pitchFamily="34"/>
              </a:rPr>
              <a:t>wypadkową</a:t>
            </a:r>
            <a:r>
              <a:rPr lang="en-US" dirty="0">
                <a:latin typeface="+mj-lt"/>
                <a:cs typeface="Arial CE" pitchFamily="34"/>
              </a:rPr>
              <a:t> </a:t>
            </a:r>
            <a:r>
              <a:rPr lang="en-US" dirty="0" err="1">
                <a:latin typeface="+mj-lt"/>
                <a:cs typeface="Arial CE" pitchFamily="34"/>
              </a:rPr>
              <a:t>oczekiwań</a:t>
            </a:r>
            <a:r>
              <a:rPr lang="en-US" dirty="0">
                <a:latin typeface="+mj-lt"/>
                <a:cs typeface="Arial CE" pitchFamily="34"/>
              </a:rPr>
              <a:t> </a:t>
            </a:r>
            <a:r>
              <a:rPr lang="en-US" dirty="0" err="1">
                <a:latin typeface="+mj-lt"/>
                <a:cs typeface="Arial CE" pitchFamily="34"/>
              </a:rPr>
              <a:t>innych</a:t>
            </a:r>
            <a:r>
              <a:rPr lang="en-US" dirty="0">
                <a:latin typeface="+mj-lt"/>
                <a:cs typeface="Arial CE" pitchFamily="34"/>
              </a:rPr>
              <a:t> </a:t>
            </a:r>
            <a:r>
              <a:rPr lang="en-US" dirty="0" err="1">
                <a:latin typeface="+mj-lt"/>
                <a:cs typeface="Arial CE" pitchFamily="34"/>
              </a:rPr>
              <a:t>wobec</a:t>
            </a:r>
            <a:r>
              <a:rPr lang="en-US" dirty="0">
                <a:latin typeface="+mj-lt"/>
                <a:cs typeface="Arial CE" pitchFamily="34"/>
              </a:rPr>
              <a:t> </a:t>
            </a:r>
            <a:r>
              <a:rPr lang="en-US" dirty="0" err="1">
                <a:latin typeface="+mj-lt"/>
                <a:cs typeface="Arial CE" pitchFamily="34"/>
              </a:rPr>
              <a:t>nich</a:t>
            </a:r>
            <a:r>
              <a:rPr lang="en-US" dirty="0">
                <a:latin typeface="+mj-lt"/>
                <a:cs typeface="Arial CE" pitchFamily="34"/>
              </a:rPr>
              <a:t> </a:t>
            </a:r>
            <a:r>
              <a:rPr lang="en-US" dirty="0" err="1">
                <a:latin typeface="+mj-lt"/>
                <a:cs typeface="Arial CE" pitchFamily="34"/>
              </a:rPr>
              <a:t>oraz</a:t>
            </a:r>
            <a:r>
              <a:rPr lang="en-US" dirty="0">
                <a:latin typeface="+mj-lt"/>
                <a:cs typeface="Arial CE" pitchFamily="34"/>
              </a:rPr>
              <a:t> </a:t>
            </a:r>
            <a:r>
              <a:rPr lang="en-US" dirty="0" err="1">
                <a:latin typeface="+mj-lt"/>
                <a:cs typeface="Arial CE" pitchFamily="34"/>
              </a:rPr>
              <a:t>ich</a:t>
            </a:r>
            <a:r>
              <a:rPr lang="en-US" dirty="0">
                <a:latin typeface="+mj-lt"/>
                <a:cs typeface="Arial CE" pitchFamily="34"/>
              </a:rPr>
              <a:t> </a:t>
            </a:r>
            <a:r>
              <a:rPr lang="en-US" dirty="0" err="1">
                <a:latin typeface="+mj-lt"/>
                <a:cs typeface="Arial CE" pitchFamily="34"/>
              </a:rPr>
              <a:t>osobowości</a:t>
            </a:r>
            <a:r>
              <a:rPr lang="en-US" dirty="0">
                <a:latin typeface="+mj-lt"/>
                <a:cs typeface="Arial CE" pitchFamily="34"/>
              </a:rPr>
              <a:t>. </a:t>
            </a:r>
            <a:r>
              <a:rPr lang="en-US" dirty="0" err="1">
                <a:latin typeface="+mj-lt"/>
                <a:cs typeface="Arial CE" pitchFamily="34"/>
              </a:rPr>
              <a:t>Zwykle</a:t>
            </a:r>
            <a:r>
              <a:rPr lang="en-US" dirty="0">
                <a:latin typeface="+mj-lt"/>
                <a:cs typeface="Arial CE" pitchFamily="34"/>
              </a:rPr>
              <a:t> </a:t>
            </a:r>
            <a:r>
              <a:rPr lang="en-US" dirty="0" err="1">
                <a:latin typeface="+mj-lt"/>
                <a:cs typeface="Arial CE" pitchFamily="34"/>
              </a:rPr>
              <a:t>podejmowane</a:t>
            </a:r>
            <a:r>
              <a:rPr lang="en-US" dirty="0">
                <a:latin typeface="+mj-lt"/>
                <a:cs typeface="Arial CE" pitchFamily="34"/>
              </a:rPr>
              <a:t> </a:t>
            </a:r>
            <a:r>
              <a:rPr lang="en-US" dirty="0" err="1">
                <a:latin typeface="+mj-lt"/>
                <a:cs typeface="Arial CE" pitchFamily="34"/>
              </a:rPr>
              <a:t>są</a:t>
            </a:r>
            <a:r>
              <a:rPr lang="en-US" dirty="0">
                <a:latin typeface="+mj-lt"/>
                <a:cs typeface="Arial CE" pitchFamily="34"/>
              </a:rPr>
              <a:t> </a:t>
            </a:r>
            <a:r>
              <a:rPr lang="en-US" dirty="0" err="1">
                <a:latin typeface="+mj-lt"/>
                <a:cs typeface="Arial CE" pitchFamily="34"/>
              </a:rPr>
              <a:t>spontanicznie</a:t>
            </a:r>
            <a:r>
              <a:rPr lang="en-US" dirty="0">
                <a:latin typeface="+mj-lt"/>
                <a:cs typeface="Arial CE" pitchFamily="34"/>
              </a:rPr>
              <a:t> </a:t>
            </a:r>
            <a:r>
              <a:rPr lang="en-US" dirty="0" err="1">
                <a:latin typeface="+mj-lt"/>
                <a:cs typeface="Arial CE" pitchFamily="34"/>
              </a:rPr>
              <a:t>i</a:t>
            </a:r>
            <a:r>
              <a:rPr lang="en-US" dirty="0">
                <a:latin typeface="+mj-lt"/>
                <a:cs typeface="Arial CE" pitchFamily="34"/>
              </a:rPr>
              <a:t> </a:t>
            </a:r>
            <a:r>
              <a:rPr lang="en-US" dirty="0" err="1">
                <a:latin typeface="+mj-lt"/>
                <a:cs typeface="Arial CE" pitchFamily="34"/>
              </a:rPr>
              <a:t>nieświadomie</a:t>
            </a:r>
            <a:r>
              <a:rPr lang="en-US" dirty="0">
                <a:latin typeface="+mj-lt"/>
                <a:cs typeface="Arial CE" pitchFamily="34"/>
              </a:rPr>
              <a:t>.</a:t>
            </a:r>
            <a:r>
              <a:rPr lang="en-US" dirty="0">
                <a:latin typeface="+mj-lt"/>
                <a:ea typeface="Arial Unicode MS" pitchFamily="18"/>
                <a:cs typeface="Arial" pitchFamily="34"/>
              </a:rPr>
              <a:t> </a:t>
            </a:r>
            <a:r>
              <a:rPr lang="en-US" dirty="0" err="1">
                <a:latin typeface="+mj-lt"/>
                <a:cs typeface="Arial CE" pitchFamily="34"/>
              </a:rPr>
              <a:t>Często</a:t>
            </a:r>
            <a:r>
              <a:rPr lang="en-US" dirty="0">
                <a:latin typeface="+mj-lt"/>
                <a:cs typeface="Arial CE" pitchFamily="34"/>
              </a:rPr>
              <a:t> </a:t>
            </a:r>
            <a:r>
              <a:rPr lang="en-US" dirty="0" err="1">
                <a:latin typeface="+mj-lt"/>
                <a:cs typeface="Arial CE" pitchFamily="34"/>
              </a:rPr>
              <a:t>są</a:t>
            </a:r>
            <a:r>
              <a:rPr lang="en-US" dirty="0">
                <a:latin typeface="+mj-lt"/>
                <a:cs typeface="Arial CE" pitchFamily="34"/>
              </a:rPr>
              <a:t> </a:t>
            </a:r>
            <a:r>
              <a:rPr lang="en-US" dirty="0" err="1">
                <a:latin typeface="+mj-lt"/>
                <a:cs typeface="Arial CE" pitchFamily="34"/>
              </a:rPr>
              <a:t>lepiej</a:t>
            </a:r>
            <a:r>
              <a:rPr lang="en-US" dirty="0">
                <a:latin typeface="+mj-lt"/>
                <a:cs typeface="Arial CE" pitchFamily="34"/>
              </a:rPr>
              <a:t> </a:t>
            </a:r>
            <a:r>
              <a:rPr lang="en-US" dirty="0" err="1">
                <a:latin typeface="+mj-lt"/>
                <a:cs typeface="Arial CE" pitchFamily="34"/>
              </a:rPr>
              <a:t>widoczne</a:t>
            </a:r>
            <a:r>
              <a:rPr lang="en-US" dirty="0">
                <a:latin typeface="+mj-lt"/>
                <a:cs typeface="Arial CE" pitchFamily="34"/>
              </a:rPr>
              <a:t> </a:t>
            </a:r>
            <a:r>
              <a:rPr lang="en-US" dirty="0" err="1">
                <a:latin typeface="+mj-lt"/>
                <a:cs typeface="Arial CE" pitchFamily="34"/>
              </a:rPr>
              <a:t>dla</a:t>
            </a:r>
            <a:r>
              <a:rPr lang="en-US" dirty="0">
                <a:latin typeface="+mj-lt"/>
                <a:cs typeface="Arial CE" pitchFamily="34"/>
              </a:rPr>
              <a:t> </a:t>
            </a:r>
            <a:r>
              <a:rPr lang="en-US" dirty="0" err="1">
                <a:latin typeface="+mj-lt"/>
                <a:cs typeface="Arial CE" pitchFamily="34"/>
              </a:rPr>
              <a:t>innych</a:t>
            </a:r>
            <a:r>
              <a:rPr lang="en-US" dirty="0">
                <a:latin typeface="+mj-lt"/>
                <a:cs typeface="Arial CE" pitchFamily="34"/>
              </a:rPr>
              <a:t>, </a:t>
            </a:r>
            <a:r>
              <a:rPr lang="en-US" dirty="0" err="1">
                <a:latin typeface="+mj-lt"/>
                <a:cs typeface="Arial CE" pitchFamily="34"/>
              </a:rPr>
              <a:t>niż</a:t>
            </a:r>
            <a:r>
              <a:rPr lang="en-US" dirty="0">
                <a:latin typeface="+mj-lt"/>
                <a:cs typeface="Arial CE" pitchFamily="34"/>
              </a:rPr>
              <a:t> </a:t>
            </a:r>
            <a:r>
              <a:rPr lang="en-US" dirty="0" err="1">
                <a:latin typeface="+mj-lt"/>
                <a:cs typeface="Arial CE" pitchFamily="34"/>
              </a:rPr>
              <a:t>dla</a:t>
            </a:r>
            <a:r>
              <a:rPr lang="en-US" dirty="0">
                <a:latin typeface="+mj-lt"/>
                <a:cs typeface="Arial CE" pitchFamily="34"/>
              </a:rPr>
              <a:t> </a:t>
            </a:r>
            <a:r>
              <a:rPr lang="en-US" dirty="0" err="1">
                <a:latin typeface="+mj-lt"/>
                <a:cs typeface="Arial CE" pitchFamily="34"/>
              </a:rPr>
              <a:t>samego</a:t>
            </a:r>
            <a:r>
              <a:rPr lang="en-US" dirty="0">
                <a:latin typeface="+mj-lt"/>
                <a:cs typeface="Arial CE" pitchFamily="34"/>
              </a:rPr>
              <a:t> </a:t>
            </a:r>
            <a:r>
              <a:rPr lang="en-US" dirty="0" err="1">
                <a:latin typeface="+mj-lt"/>
                <a:cs typeface="Arial CE" pitchFamily="34"/>
              </a:rPr>
              <a:t>zainteresowanego</a:t>
            </a:r>
            <a:r>
              <a:rPr lang="en-US" dirty="0">
                <a:latin typeface="+mj-lt"/>
                <a:cs typeface="Arial CE" pitchFamily="34"/>
              </a:rPr>
              <a:t>. </a:t>
            </a:r>
            <a:r>
              <a:rPr lang="en-US" dirty="0" err="1">
                <a:latin typeface="+mj-lt"/>
                <a:ea typeface="Arial Unicode MS" pitchFamily="18"/>
                <a:cs typeface="Arial CE" pitchFamily="34"/>
              </a:rPr>
              <a:t>Przyjęta</a:t>
            </a:r>
            <a:r>
              <a:rPr lang="en-US" dirty="0">
                <a:latin typeface="+mj-lt"/>
                <a:ea typeface="Arial Unicode MS" pitchFamily="18"/>
                <a:cs typeface="Arial CE" pitchFamily="34"/>
              </a:rPr>
              <a:t> </a:t>
            </a:r>
            <a:r>
              <a:rPr lang="en-US" dirty="0" err="1">
                <a:latin typeface="+mj-lt"/>
                <a:ea typeface="Arial Unicode MS" pitchFamily="18"/>
                <a:cs typeface="Arial CE" pitchFamily="34"/>
              </a:rPr>
              <a:t>rola</a:t>
            </a:r>
            <a:r>
              <a:rPr lang="en-US" dirty="0">
                <a:latin typeface="+mj-lt"/>
                <a:ea typeface="Arial Unicode MS" pitchFamily="18"/>
                <a:cs typeface="Arial CE" pitchFamily="34"/>
              </a:rPr>
              <a:t> </a:t>
            </a:r>
            <a:r>
              <a:rPr lang="en-US" dirty="0" err="1">
                <a:latin typeface="+mj-lt"/>
                <a:ea typeface="Arial Unicode MS" pitchFamily="18"/>
                <a:cs typeface="Arial CE" pitchFamily="34"/>
              </a:rPr>
              <a:t>determinuje</a:t>
            </a:r>
            <a:r>
              <a:rPr lang="en-US" dirty="0">
                <a:latin typeface="+mj-lt"/>
                <a:ea typeface="Arial Unicode MS" pitchFamily="18"/>
                <a:cs typeface="Arial CE" pitchFamily="34"/>
              </a:rPr>
              <a:t> </a:t>
            </a:r>
            <a:r>
              <a:rPr lang="en-US" dirty="0" err="1">
                <a:latin typeface="+mj-lt"/>
                <a:ea typeface="Arial Unicode MS" pitchFamily="18"/>
                <a:cs typeface="Arial CE" pitchFamily="34"/>
              </a:rPr>
              <a:t>poziom</a:t>
            </a:r>
            <a:r>
              <a:rPr lang="en-US" dirty="0">
                <a:latin typeface="+mj-lt"/>
                <a:ea typeface="Arial Unicode MS" pitchFamily="18"/>
                <a:cs typeface="Arial CE" pitchFamily="34"/>
              </a:rPr>
              <a:t> </a:t>
            </a:r>
            <a:r>
              <a:rPr lang="en-US" dirty="0" err="1">
                <a:latin typeface="+mj-lt"/>
                <a:ea typeface="Arial Unicode MS" pitchFamily="18"/>
                <a:cs typeface="Arial CE" pitchFamily="34"/>
              </a:rPr>
              <a:t>i</a:t>
            </a:r>
            <a:r>
              <a:rPr lang="en-US" dirty="0">
                <a:latin typeface="+mj-lt"/>
                <a:ea typeface="Arial Unicode MS" pitchFamily="18"/>
                <a:cs typeface="Arial CE" pitchFamily="34"/>
              </a:rPr>
              <a:t> </a:t>
            </a:r>
            <a:r>
              <a:rPr lang="en-US" dirty="0" err="1">
                <a:latin typeface="+mj-lt"/>
                <a:ea typeface="Arial Unicode MS" pitchFamily="18"/>
                <a:cs typeface="Arial CE" pitchFamily="34"/>
              </a:rPr>
              <a:t>rodzaj</a:t>
            </a:r>
            <a:r>
              <a:rPr lang="en-US" dirty="0">
                <a:latin typeface="+mj-lt"/>
                <a:ea typeface="Arial Unicode MS" pitchFamily="18"/>
                <a:cs typeface="Arial CE" pitchFamily="34"/>
              </a:rPr>
              <a:t> </a:t>
            </a:r>
            <a:r>
              <a:rPr lang="en-US" dirty="0" err="1">
                <a:latin typeface="+mj-lt"/>
                <a:ea typeface="Arial Unicode MS" pitchFamily="18"/>
                <a:cs typeface="Arial CE" pitchFamily="34"/>
              </a:rPr>
              <a:t>podejmowanej</a:t>
            </a:r>
            <a:r>
              <a:rPr lang="en-US" dirty="0">
                <a:latin typeface="+mj-lt"/>
                <a:ea typeface="Arial Unicode MS" pitchFamily="18"/>
                <a:cs typeface="Arial CE" pitchFamily="34"/>
              </a:rPr>
              <a:t> w </a:t>
            </a:r>
            <a:r>
              <a:rPr lang="en-US" dirty="0" err="1">
                <a:latin typeface="+mj-lt"/>
                <a:ea typeface="Arial Unicode MS" pitchFamily="18"/>
                <a:cs typeface="Arial CE" pitchFamily="34"/>
              </a:rPr>
              <a:t>grupie</a:t>
            </a:r>
            <a:r>
              <a:rPr lang="en-US" dirty="0">
                <a:latin typeface="+mj-lt"/>
                <a:ea typeface="Arial Unicode MS" pitchFamily="18"/>
                <a:cs typeface="Arial CE" pitchFamily="34"/>
              </a:rPr>
              <a:t> </a:t>
            </a:r>
            <a:r>
              <a:rPr lang="en-US" dirty="0" err="1">
                <a:latin typeface="+mj-lt"/>
                <a:ea typeface="Arial Unicode MS" pitchFamily="18"/>
                <a:cs typeface="Arial CE" pitchFamily="34"/>
              </a:rPr>
              <a:t>aktywności</a:t>
            </a:r>
            <a:r>
              <a:rPr lang="en-US" dirty="0">
                <a:latin typeface="+mj-lt"/>
                <a:ea typeface="Arial Unicode MS" pitchFamily="18"/>
                <a:cs typeface="Arial CE" pitchFamily="34"/>
              </a:rPr>
              <a:t>.</a:t>
            </a:r>
          </a:p>
        </p:txBody>
      </p:sp>
      <p:pic>
        <p:nvPicPr>
          <p:cNvPr id="6" name="grafika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2012"/>
            <a:ext cx="2687811" cy="828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 txBox="1">
            <a:spLocks noGrp="1"/>
          </p:cNvSpPr>
          <p:nvPr>
            <p:ph type="subTitle" idx="4294967295"/>
          </p:nvPr>
        </p:nvSpPr>
        <p:spPr>
          <a:xfrm>
            <a:off x="503999" y="301320"/>
            <a:ext cx="9071640" cy="6456600"/>
          </a:xfrm>
        </p:spPr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en-US" sz="4000" dirty="0" err="1">
                <a:latin typeface="+mj-lt"/>
              </a:rPr>
              <a:t>Rola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>
                <a:latin typeface="+mj-lt"/>
              </a:rPr>
              <a:t>nie</a:t>
            </a:r>
            <a:r>
              <a:rPr lang="en-US" sz="4000" dirty="0">
                <a:latin typeface="+mj-lt"/>
              </a:rPr>
              <a:t> jest </a:t>
            </a:r>
            <a:r>
              <a:rPr lang="en-US" sz="4000" dirty="0" err="1">
                <a:latin typeface="+mj-lt"/>
              </a:rPr>
              <a:t>równa</a:t>
            </a:r>
            <a:r>
              <a:rPr lang="en-US" sz="4000" dirty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osobie</a:t>
            </a:r>
            <a:r>
              <a:rPr lang="pl-PL" sz="4000" dirty="0" smtClean="0">
                <a:latin typeface="+mj-lt"/>
              </a:rPr>
              <a:t>.</a:t>
            </a:r>
            <a:endParaRPr lang="en-US" sz="4000" dirty="0">
              <a:latin typeface="+mj-lt"/>
            </a:endParaRPr>
          </a:p>
        </p:txBody>
      </p:sp>
      <p:pic>
        <p:nvPicPr>
          <p:cNvPr id="5" name="grafika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2012"/>
            <a:ext cx="2687811" cy="828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3808" y="426444"/>
            <a:ext cx="9071640" cy="1262160"/>
          </a:xfrm>
        </p:spPr>
        <p:txBody>
          <a:bodyPr/>
          <a:lstStyle/>
          <a:p>
            <a:pPr>
              <a:buNone/>
            </a:pPr>
            <a:r>
              <a:rPr lang="pl-PL" sz="3800" dirty="0" smtClean="0">
                <a:latin typeface="+mj-lt"/>
              </a:rPr>
              <a:t> CZYNNIK INDYWIDUALNY</a:t>
            </a:r>
            <a:endParaRPr lang="en-US" sz="3800" dirty="0">
              <a:latin typeface="+mj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600" dirty="0" smtClean="0">
                <a:latin typeface="+mj-lt"/>
              </a:rPr>
              <a:t>Niepewne siebie, o niskim poczuciu własnej wartości</a:t>
            </a:r>
          </a:p>
          <a:p>
            <a:r>
              <a:rPr lang="pl-PL" sz="2600" dirty="0" smtClean="0">
                <a:latin typeface="+mj-lt"/>
              </a:rPr>
              <a:t>Większa wrażliwość</a:t>
            </a:r>
          </a:p>
          <a:p>
            <a:r>
              <a:rPr lang="pl-PL" sz="2600" dirty="0" smtClean="0">
                <a:latin typeface="+mj-lt"/>
              </a:rPr>
              <a:t>Przeżywające problemy  z kontrolą emocji</a:t>
            </a:r>
          </a:p>
          <a:p>
            <a:r>
              <a:rPr lang="pl-PL" sz="2600" dirty="0" smtClean="0">
                <a:latin typeface="+mj-lt"/>
              </a:rPr>
              <a:t>Trudność z wytrzymywaniem napięcia, często reagujące agresją</a:t>
            </a:r>
          </a:p>
          <a:p>
            <a:r>
              <a:rPr lang="pl-PL" sz="2600" dirty="0" smtClean="0">
                <a:latin typeface="+mj-lt"/>
              </a:rPr>
              <a:t>Nadaktywne, mające problemy z koncentracją</a:t>
            </a:r>
          </a:p>
          <a:p>
            <a:r>
              <a:rPr lang="pl-PL" sz="2600" dirty="0" smtClean="0">
                <a:latin typeface="+mj-lt"/>
              </a:rPr>
              <a:t>O mniejszej dojrzałości psychoruchowej, problemy z koordynacją, słabsze w nauce</a:t>
            </a:r>
          </a:p>
          <a:p>
            <a:r>
              <a:rPr lang="pl-PL" sz="2600" dirty="0" smtClean="0">
                <a:latin typeface="+mj-lt"/>
              </a:rPr>
              <a:t>Posiadające drażniące dla otoczenia nawyki</a:t>
            </a:r>
          </a:p>
          <a:p>
            <a:r>
              <a:rPr lang="pl-PL" sz="2600" dirty="0" smtClean="0">
                <a:latin typeface="+mj-lt"/>
              </a:rPr>
              <a:t>Wyróżniające się pod jakimś względem</a:t>
            </a:r>
          </a:p>
          <a:p>
            <a:endParaRPr lang="pl-PL" sz="2600" dirty="0" smtClean="0">
              <a:latin typeface="+mj-lt"/>
            </a:endParaRPr>
          </a:p>
          <a:p>
            <a:endParaRPr lang="en-US" sz="2600" dirty="0">
              <a:latin typeface="+mj-lt"/>
            </a:endParaRPr>
          </a:p>
          <a:p>
            <a:pPr marL="108000" indent="0">
              <a:buNone/>
            </a:pPr>
            <a:endParaRPr lang="en-US" sz="2600" dirty="0">
              <a:latin typeface="+mj-lt"/>
            </a:endParaRPr>
          </a:p>
        </p:txBody>
      </p:sp>
      <p:pic>
        <p:nvPicPr>
          <p:cNvPr id="4" name="grafika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2012"/>
            <a:ext cx="2687811" cy="828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8878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pl-PL" sz="3800" dirty="0" smtClean="0">
                <a:latin typeface="+mj-lt"/>
              </a:rPr>
              <a:t/>
            </a:r>
            <a:br>
              <a:rPr lang="pl-PL" sz="3800" dirty="0" smtClean="0">
                <a:latin typeface="+mj-lt"/>
              </a:rPr>
            </a:br>
            <a:r>
              <a:rPr lang="pl-PL" sz="3800" dirty="0" smtClean="0">
                <a:latin typeface="+mj-lt"/>
              </a:rPr>
              <a:t> </a:t>
            </a:r>
            <a:r>
              <a:rPr lang="pl-PL" sz="3800" dirty="0">
                <a:latin typeface="+mj-lt"/>
              </a:rPr>
              <a:t>CZYNNIK INDYWIDUALNY</a:t>
            </a:r>
            <a:endParaRPr lang="en-US" sz="3800" dirty="0">
              <a:latin typeface="+mj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 smtClean="0">
                <a:latin typeface="+mj-lt"/>
              </a:rPr>
              <a:t>Kozioł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ofiarny</a:t>
            </a:r>
            <a:r>
              <a:rPr lang="pl-PL" dirty="0" smtClean="0">
                <a:latin typeface="+mj-lt"/>
              </a:rPr>
              <a:t> bierny</a:t>
            </a:r>
            <a:endParaRPr lang="en-US" dirty="0" smtClean="0">
              <a:latin typeface="+mj-lt"/>
            </a:endParaRPr>
          </a:p>
          <a:p>
            <a:pPr lvl="0"/>
            <a:r>
              <a:rPr lang="en-US" dirty="0" err="1" smtClean="0">
                <a:latin typeface="+mj-lt"/>
              </a:rPr>
              <a:t>Kozioł</a:t>
            </a:r>
            <a:r>
              <a:rPr lang="en-US" dirty="0" smtClean="0">
                <a:latin typeface="+mj-lt"/>
              </a:rPr>
              <a:t> </a:t>
            </a:r>
            <a:r>
              <a:rPr lang="pl-PL" dirty="0" smtClean="0">
                <a:latin typeface="+mj-lt"/>
              </a:rPr>
              <a:t>ofiarny </a:t>
            </a:r>
            <a:r>
              <a:rPr lang="en-US" dirty="0" err="1" smtClean="0">
                <a:latin typeface="+mj-lt"/>
              </a:rPr>
              <a:t>prowokujący</a:t>
            </a:r>
            <a:r>
              <a:rPr lang="pl-PL" dirty="0" smtClean="0">
                <a:latin typeface="+mj-lt"/>
              </a:rPr>
              <a:t>, narzucający się</a:t>
            </a:r>
            <a:endParaRPr lang="en-US" dirty="0" smtClean="0">
              <a:latin typeface="+mj-lt"/>
            </a:endParaRPr>
          </a:p>
          <a:p>
            <a:endParaRPr lang="en-US" dirty="0"/>
          </a:p>
        </p:txBody>
      </p:sp>
      <p:pic>
        <p:nvPicPr>
          <p:cNvPr id="4" name="grafika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2012"/>
            <a:ext cx="2687811" cy="828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4327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3808" y="453683"/>
            <a:ext cx="9071640" cy="1262160"/>
          </a:xfrm>
        </p:spPr>
        <p:txBody>
          <a:bodyPr/>
          <a:lstStyle/>
          <a:p>
            <a:pPr>
              <a:buNone/>
            </a:pPr>
            <a:r>
              <a:rPr lang="pl-PL" sz="3800" dirty="0" smtClean="0">
                <a:latin typeface="+mj-lt"/>
              </a:rPr>
              <a:t/>
            </a:r>
            <a:br>
              <a:rPr lang="pl-PL" sz="3800" dirty="0" smtClean="0">
                <a:latin typeface="+mj-lt"/>
              </a:rPr>
            </a:br>
            <a:r>
              <a:rPr lang="pl-PL" sz="3800" dirty="0" smtClean="0">
                <a:latin typeface="+mj-lt"/>
              </a:rPr>
              <a:t> </a:t>
            </a:r>
            <a:r>
              <a:rPr lang="pl-PL" sz="3800" dirty="0" smtClean="0">
                <a:latin typeface="+mj-lt"/>
              </a:rPr>
              <a:t>STRATEGIE PRZETRWANIA DZIECKA W ROLI KOZŁA</a:t>
            </a:r>
            <a:endParaRPr lang="en-US" sz="3800" dirty="0">
              <a:latin typeface="+mj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3999" y="2123653"/>
            <a:ext cx="9071640" cy="4634626"/>
          </a:xfrm>
        </p:spPr>
        <p:txBody>
          <a:bodyPr/>
          <a:lstStyle/>
          <a:p>
            <a:r>
              <a:rPr lang="pl-PL" sz="2800" dirty="0" smtClean="0">
                <a:latin typeface="+mj-lt"/>
              </a:rPr>
              <a:t>Wycofanie z życia klasy</a:t>
            </a:r>
          </a:p>
          <a:p>
            <a:r>
              <a:rPr lang="pl-PL" sz="2800" dirty="0" smtClean="0">
                <a:latin typeface="+mj-lt"/>
              </a:rPr>
              <a:t>Stawianie granic poprzez agresję</a:t>
            </a:r>
          </a:p>
          <a:p>
            <a:r>
              <a:rPr lang="pl-PL" sz="2800" dirty="0" smtClean="0">
                <a:latin typeface="+mj-lt"/>
              </a:rPr>
              <a:t>Obojętność</a:t>
            </a:r>
          </a:p>
          <a:p>
            <a:r>
              <a:rPr lang="pl-PL" sz="2800" dirty="0" smtClean="0">
                <a:latin typeface="+mj-lt"/>
              </a:rPr>
              <a:t>Próby pokazania się od dobrej strony</a:t>
            </a:r>
          </a:p>
          <a:p>
            <a:r>
              <a:rPr lang="pl-PL" sz="2800" dirty="0" smtClean="0">
                <a:latin typeface="+mj-lt"/>
              </a:rPr>
              <a:t>Obracanie w żart</a:t>
            </a:r>
          </a:p>
          <a:p>
            <a:r>
              <a:rPr lang="pl-PL" sz="2800" dirty="0" smtClean="0">
                <a:latin typeface="+mj-lt"/>
              </a:rPr>
              <a:t>Łamanie norm </a:t>
            </a:r>
          </a:p>
          <a:p>
            <a:endParaRPr lang="en-US" sz="2800" dirty="0">
              <a:latin typeface="+mj-lt"/>
            </a:endParaRPr>
          </a:p>
        </p:txBody>
      </p:sp>
      <p:pic>
        <p:nvPicPr>
          <p:cNvPr id="4" name="grafika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2012"/>
            <a:ext cx="2687811" cy="828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3525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Domyślni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1301</TotalTime>
  <Words>580</Words>
  <Application>Microsoft Office PowerPoint</Application>
  <PresentationFormat>Niestandardowy</PresentationFormat>
  <Paragraphs>92</Paragraphs>
  <Slides>17</Slides>
  <Notes>10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18" baseType="lpstr">
      <vt:lpstr>Domyślnie</vt:lpstr>
      <vt:lpstr>FUNDACJA NA RZECZ BEZPIECZEŃSTWA  I WSPÓŁPRACY W SZKOLE  </vt:lpstr>
      <vt:lpstr> KLASA Z DZIECKIEM W ROLI KOZŁA</vt:lpstr>
      <vt:lpstr> KLASA Z DZIECKIEM W ROLI KOZŁA</vt:lpstr>
      <vt:lpstr>Prezentacja programu PowerPoint</vt:lpstr>
      <vt:lpstr>DZIECKO  W ROLI „KOZŁA”</vt:lpstr>
      <vt:lpstr>Prezentacja programu PowerPoint</vt:lpstr>
      <vt:lpstr> CZYNNIK INDYWIDUALNY</vt:lpstr>
      <vt:lpstr>  CZYNNIK INDYWIDUALNY</vt:lpstr>
      <vt:lpstr>  STRATEGIE PRZETRWANIA DZIECKA W ROLI KOZŁA</vt:lpstr>
      <vt:lpstr>CZYNNIK SYSTEMOWY</vt:lpstr>
      <vt:lpstr>CZYNNIK SYSTEMOWY</vt:lpstr>
      <vt:lpstr>KOZIOŁ OFIARNY</vt:lpstr>
      <vt:lpstr>KONSEKWENCJE ROLI „KOZŁA OFIARNEGO”</vt:lpstr>
      <vt:lpstr>PRACA Z KLASĄ Z DZIECKIEM W ROLI „KOZŁA OFIARNEGO”</vt:lpstr>
      <vt:lpstr>PRACA Z KLASĄ Z DZIECKIEM W ROLI „KOZŁA OFIARNEGO NARZUCAJĄCEGO SIĘ”</vt:lpstr>
      <vt:lpstr>NIEŚWIADOME PODTRZYMYWANIE ROLI „KOZŁA” W GRUPIE</vt:lpstr>
      <vt:lpstr>DZIĘKUJĘ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cp:lastModifiedBy>Paulina</cp:lastModifiedBy>
  <cp:revision>27</cp:revision>
  <dcterms:created xsi:type="dcterms:W3CDTF">2016-04-12T16:30:43Z</dcterms:created>
  <dcterms:modified xsi:type="dcterms:W3CDTF">2016-04-14T20:02:52Z</dcterms:modified>
</cp:coreProperties>
</file>