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5"/>
  </p:notesMasterIdLst>
  <p:handoutMasterIdLst>
    <p:handoutMasterId r:id="rId16"/>
  </p:handoutMasterIdLst>
  <p:sldIdLst>
    <p:sldId id="256" r:id="rId4"/>
    <p:sldId id="257" r:id="rId5"/>
    <p:sldId id="258" r:id="rId6"/>
    <p:sldId id="29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4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89696-762C-4D15-A988-EBC35AC3225F}" type="datetimeFigureOut">
              <a:rPr lang="pl-PL" smtClean="0"/>
              <a:pPr/>
              <a:t>2016-04-14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40BEC-B9D2-4DEC-9E54-4D89804CFC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36872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4000" cy="3997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10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726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02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02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02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02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68E5E4DB-F90A-483C-9E0B-C4C9BDEAF5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CDD30A-10BF-4D7F-8215-608DA1465BA5}" type="slidenum">
              <a:rPr lang="pl-PL"/>
              <a:pPr/>
              <a:t>1</a:t>
            </a:fld>
            <a:endParaRPr lang="pl-PL"/>
          </a:p>
        </p:txBody>
      </p:sp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789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dirty="0" smtClean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58DEF01-6D9D-4E87-98D2-3511DCB11226}" type="slidenum">
              <a:rPr lang="pl-PL"/>
              <a:pPr/>
              <a:t>10</a:t>
            </a:fld>
            <a:endParaRPr lang="pl-PL"/>
          </a:p>
        </p:txBody>
      </p:sp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81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71ABB02-9C08-4B15-8518-2D83FBA339BE}" type="slidenum">
              <a:rPr lang="pl-PL"/>
              <a:pPr/>
              <a:t>11</a:t>
            </a:fld>
            <a:endParaRPr lang="pl-PL"/>
          </a:p>
        </p:txBody>
      </p:sp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512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50E7596-8736-4638-AFC8-46F9F6E7141D}" type="slidenum">
              <a:rPr lang="pl-PL"/>
              <a:pPr/>
              <a:t>2</a:t>
            </a:fld>
            <a:endParaRPr lang="pl-PL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89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smtClean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030D32-CE29-4BF7-BA75-0DEDF90A88EC}" type="slidenum">
              <a:rPr lang="pl-PL"/>
              <a:pPr/>
              <a:t>3</a:t>
            </a:fld>
            <a:endParaRPr lang="pl-PL"/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smtClean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030D32-CE29-4BF7-BA75-0DEDF90A88EC}" type="slidenum">
              <a:rPr lang="pl-PL"/>
              <a:pPr/>
              <a:t>4</a:t>
            </a:fld>
            <a:endParaRPr lang="pl-PL"/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smtClean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4196375-A658-4851-A7EE-C2B10C043E81}" type="slidenum">
              <a:rPr lang="pl-PL"/>
              <a:pPr/>
              <a:t>5</a:t>
            </a:fld>
            <a:endParaRPr lang="pl-PL"/>
          </a:p>
        </p:txBody>
      </p:sp>
      <p:sp>
        <p:nvSpPr>
          <p:cNvPr id="43011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301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B6AEE6-B1CE-4BEB-99D3-367941336F96}" type="slidenum">
              <a:rPr lang="pl-PL"/>
              <a:pPr/>
              <a:t>6</a:t>
            </a:fld>
            <a:endParaRPr lang="pl-PL"/>
          </a:p>
        </p:txBody>
      </p:sp>
      <p:sp>
        <p:nvSpPr>
          <p:cNvPr id="44035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40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BD1CB7E-F7B1-4B79-91A1-EE30DEA1B79B}" type="slidenum">
              <a:rPr lang="pl-PL"/>
              <a:pPr/>
              <a:t>7</a:t>
            </a:fld>
            <a:endParaRPr lang="pl-PL"/>
          </a:p>
        </p:txBody>
      </p:sp>
      <p:sp>
        <p:nvSpPr>
          <p:cNvPr id="45059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CC1AAE7-B0D2-4400-876D-DFD1271678D1}" type="slidenum">
              <a:rPr lang="pl-PL"/>
              <a:pPr/>
              <a:t>8</a:t>
            </a:fld>
            <a:endParaRPr lang="pl-PL"/>
          </a:p>
        </p:txBody>
      </p:sp>
      <p:sp>
        <p:nvSpPr>
          <p:cNvPr id="46083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608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DCCF0F-C81F-48C5-88EF-634EC560666F}" type="slidenum">
              <a:rPr lang="pl-PL"/>
              <a:pPr/>
              <a:t>9</a:t>
            </a:fld>
            <a:endParaRPr lang="pl-PL"/>
          </a:p>
        </p:txBody>
      </p:sp>
      <p:sp>
        <p:nvSpPr>
          <p:cNvPr id="47107" name="Rectangl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71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5CCAC-6609-4ACB-9952-C2A5393AAC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CC5F-6469-4D0C-8FD1-CC578179CA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92913" y="990600"/>
            <a:ext cx="2111375" cy="51292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183313" cy="51292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EECE1-7C94-4E21-AB69-46566D95E5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218488" cy="189388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6161-ABAC-45A4-BBD6-DC1F177F55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383E7-8514-4C3C-B8EF-A29FAAF109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00918-0852-40E4-9B5F-F61DE487DC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EB6B-BA60-418A-82AC-8BC913A15C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63963" cy="3270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4563" y="2362200"/>
            <a:ext cx="3765550" cy="3270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B7A8A-1962-4712-9432-189603A3EE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B7E1E-C114-4912-AF1B-EC484AB7E3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F506-7EB9-47D0-AA9F-8079B58181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B6511-6A94-48F0-A64F-BA354297B7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956C-8C87-4D71-84AE-424D9A09CC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3A4BF-AC22-40AB-B408-13A8BCCDE8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BAD85-7294-45FE-A1DA-7F31132328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AF183-0B81-4CC0-AD34-A22649355F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97663" y="762000"/>
            <a:ext cx="1978025" cy="48704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83263" cy="4870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AE43C-2F83-48C0-82B6-F5C9BBAAA7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8A94-D05E-45FC-AEB3-8A4BAE2F23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CD19A-ECF2-49D4-9113-505A2669CA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A0EF-6024-41CB-8E69-ABEBF46024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1803400" cy="3412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794000" y="2362200"/>
            <a:ext cx="1803400" cy="3412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1555A-9E07-490C-9414-F35B05EDAB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1B433-0300-47C6-ACE9-7B0D9B90CC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C5A1F-182E-468E-8AA5-3C36B0F776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4D17E-FF68-49DB-84EF-9B1A8F5FBE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17DF3-B597-4DFC-9A68-33895FA8CD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265CB-A073-4C0D-A49F-42E36683EC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D7C5C-0C9F-4A74-A67A-644CD483D0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1517B-2D7F-45BD-A562-59189A6D08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97663" y="762000"/>
            <a:ext cx="1978025" cy="357235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83263" cy="357235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57A3-041B-4424-B008-F3A0EA7EE1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2115E-0FEC-44AA-B96E-E24C1E22F9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1C288-DAC1-4301-9251-8E5CE91E7C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48A7D-DAD4-49F9-ACFF-DEB0858339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A336E-4221-4509-B605-8F8DC5C527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85441-C960-407D-9E60-42BEAF452A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C3D33-F59E-476B-A69C-54683B44AD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7613650" cy="6851650"/>
            <a:chOff x="0" y="0"/>
            <a:chExt cx="4796" cy="4316"/>
          </a:xfrm>
        </p:grpSpPr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0" y="0"/>
              <a:ext cx="476" cy="4316"/>
              <a:chOff x="0" y="0"/>
              <a:chExt cx="476" cy="4316"/>
            </a:xfrm>
          </p:grpSpPr>
          <p:sp>
            <p:nvSpPr>
              <p:cNvPr id="3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6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44" y="1248"/>
              <a:ext cx="4652" cy="197"/>
              <a:chOff x="144" y="1248"/>
              <a:chExt cx="4652" cy="197"/>
            </a:xfrm>
          </p:grpSpPr>
          <p:sp>
            <p:nvSpPr>
              <p:cNvPr id="5" name="AutoShape 5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2" cy="196"/>
              </a:xfrm>
              <a:prstGeom prst="roundRect">
                <a:avLst>
                  <a:gd name="adj" fmla="val 16667"/>
                </a:avLst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144" y="1248"/>
                <a:ext cx="244" cy="197"/>
              </a:xfrm>
              <a:prstGeom prst="flowChartDelay">
                <a:avLst/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5861050" cy="6851650"/>
            <a:chOff x="0" y="0"/>
            <a:chExt cx="3692" cy="4316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2876" cy="4316"/>
            </a:xfrm>
            <a:prstGeom prst="rect">
              <a:avLst/>
            </a:prstGeom>
            <a:solidFill>
              <a:srgbClr val="99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432" y="624"/>
              <a:ext cx="3260" cy="119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</p:grpSp>
      <p:grpSp>
        <p:nvGrpSpPr>
          <p:cNvPr id="1028" name="Group 10"/>
          <p:cNvGrpSpPr>
            <a:grpSpLocks/>
          </p:cNvGrpSpPr>
          <p:nvPr/>
        </p:nvGrpSpPr>
        <p:grpSpPr bwMode="auto">
          <a:xfrm>
            <a:off x="3632200" y="4889500"/>
            <a:ext cx="4870450" cy="312738"/>
            <a:chOff x="2288" y="3080"/>
            <a:chExt cx="3068" cy="197"/>
          </a:xfrm>
        </p:grpSpPr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88" y="3080"/>
              <a:ext cx="2910" cy="196"/>
            </a:xfrm>
            <a:prstGeom prst="roundRect">
              <a:avLst>
                <a:gd name="adj" fmla="val 16667"/>
              </a:avLst>
            </a:prstGeom>
            <a:solidFill>
              <a:srgbClr val="33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5196" y="3080"/>
              <a:ext cx="160" cy="197"/>
            </a:xfrm>
            <a:prstGeom prst="flowChartDelay">
              <a:avLst/>
            </a:prstGeom>
            <a:solidFill>
              <a:srgbClr val="33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</p:grpSp>
      <p:sp>
        <p:nvSpPr>
          <p:cNvPr id="102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8218488" cy="189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9144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76200" y="6248400"/>
            <a:ext cx="576263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49F2E91-5FFD-4A0E-9903-4215F31C94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8488" cy="4514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669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8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7613650" cy="6851650"/>
            <a:chOff x="0" y="0"/>
            <a:chExt cx="4796" cy="4316"/>
          </a:xfrm>
        </p:grpSpPr>
        <p:grpSp>
          <p:nvGrpSpPr>
            <p:cNvPr id="2057" name="Group 2"/>
            <p:cNvGrpSpPr>
              <a:grpSpLocks/>
            </p:cNvGrpSpPr>
            <p:nvPr/>
          </p:nvGrpSpPr>
          <p:grpSpPr bwMode="auto">
            <a:xfrm>
              <a:off x="0" y="0"/>
              <a:ext cx="476" cy="4316"/>
              <a:chOff x="0" y="0"/>
              <a:chExt cx="476" cy="4316"/>
            </a:xfrm>
          </p:grpSpPr>
          <p:sp>
            <p:nvSpPr>
              <p:cNvPr id="2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6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4" y="1248"/>
              <a:ext cx="4652" cy="197"/>
              <a:chOff x="144" y="1248"/>
              <a:chExt cx="4652" cy="197"/>
            </a:xfrm>
          </p:grpSpPr>
          <p:sp>
            <p:nvSpPr>
              <p:cNvPr id="4" name="AutoShape 5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2" cy="196"/>
              </a:xfrm>
              <a:prstGeom prst="roundRect">
                <a:avLst>
                  <a:gd name="adj" fmla="val 16667"/>
                </a:avLst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54" name="AutoShape 6"/>
              <p:cNvSpPr>
                <a:spLocks noChangeArrowheads="1"/>
              </p:cNvSpPr>
              <p:nvPr/>
            </p:nvSpPr>
            <p:spPr bwMode="auto">
              <a:xfrm>
                <a:off x="144" y="1248"/>
                <a:ext cx="244" cy="197"/>
              </a:xfrm>
              <a:prstGeom prst="flowChartDelay">
                <a:avLst/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3000" y="5572125"/>
            <a:ext cx="2649538" cy="111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13688" cy="1131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205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81913" cy="3270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84138" y="6242050"/>
            <a:ext cx="576262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87000"/>
              </a:lnSpc>
              <a:buClrTx/>
              <a:buFontTx/>
              <a:buNone/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5DAA7A0-9BCD-42CA-936A-4F33ACA5A0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8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/>
          <p:cNvGrpSpPr>
            <a:grpSpLocks/>
          </p:cNvGrpSpPr>
          <p:nvPr/>
        </p:nvGrpSpPr>
        <p:grpSpPr bwMode="auto">
          <a:xfrm>
            <a:off x="0" y="0"/>
            <a:ext cx="7613650" cy="6851650"/>
            <a:chOff x="0" y="0"/>
            <a:chExt cx="4796" cy="4316"/>
          </a:xfrm>
        </p:grpSpPr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0" y="0"/>
              <a:ext cx="476" cy="4316"/>
              <a:chOff x="0" y="0"/>
              <a:chExt cx="476" cy="4316"/>
            </a:xfrm>
          </p:grpSpPr>
          <p:sp>
            <p:nvSpPr>
              <p:cNvPr id="3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6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44" y="1248"/>
              <a:ext cx="4652" cy="197"/>
              <a:chOff x="144" y="1248"/>
              <a:chExt cx="4652" cy="197"/>
            </a:xfrm>
          </p:grpSpPr>
          <p:sp>
            <p:nvSpPr>
              <p:cNvPr id="5" name="AutoShape 5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2" cy="196"/>
              </a:xfrm>
              <a:prstGeom prst="roundRect">
                <a:avLst>
                  <a:gd name="adj" fmla="val 16667"/>
                </a:avLst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3078" name="AutoShape 6"/>
              <p:cNvSpPr>
                <a:spLocks noChangeArrowheads="1"/>
              </p:cNvSpPr>
              <p:nvPr/>
            </p:nvSpPr>
            <p:spPr bwMode="auto">
              <a:xfrm>
                <a:off x="144" y="1248"/>
                <a:ext cx="244" cy="197"/>
              </a:xfrm>
              <a:prstGeom prst="flowChartDelay">
                <a:avLst/>
              </a:prstGeom>
              <a:solidFill>
                <a:srgbClr val="33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pic>
        <p:nvPicPr>
          <p:cNvPr id="3075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3000" y="5572125"/>
            <a:ext cx="2649538" cy="111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13688" cy="1131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3759200" cy="34123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760913" y="2362200"/>
            <a:ext cx="3770312" cy="3724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Kliknij, aby edytować format tekstu konspektu</a:t>
            </a:r>
          </a:p>
          <a:p>
            <a:pPr marL="854075" lvl="1" indent="-319088">
              <a:lnSpc>
                <a:spcPct val="87000"/>
              </a:lnSpc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Drugi poziom konspektu</a:t>
            </a:r>
          </a:p>
          <a:p>
            <a:pPr marL="1285875" lvl="2" indent="-282575">
              <a:lnSpc>
                <a:spcPct val="87000"/>
              </a:lnSpc>
              <a:spcAft>
                <a:spcPts val="850"/>
              </a:spcAft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Trzeci poziom konspektu</a:t>
            </a:r>
          </a:p>
          <a:p>
            <a:pPr marL="1717675" lvl="3" indent="-206375">
              <a:lnSpc>
                <a:spcPct val="87000"/>
              </a:lnSpc>
              <a:spcAft>
                <a:spcPts val="57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Czwarty poziom konspektu</a:t>
            </a:r>
          </a:p>
          <a:p>
            <a:pPr marL="2149475" lvl="4" indent="-207963">
              <a:lnSpc>
                <a:spcPct val="87000"/>
              </a:lnSpc>
              <a:spcAft>
                <a:spcPts val="288"/>
              </a:spcAft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Piąty poziom konspektu</a:t>
            </a:r>
          </a:p>
          <a:p>
            <a:pPr marL="2149475" lvl="4" indent="-207963">
              <a:lnSpc>
                <a:spcPct val="87000"/>
              </a:lnSpc>
              <a:spcAft>
                <a:spcPts val="288"/>
              </a:spcAft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Szósty poziom konspektu</a:t>
            </a:r>
          </a:p>
          <a:p>
            <a:pPr marL="2149475" lvl="4" indent="-207963">
              <a:lnSpc>
                <a:spcPct val="87000"/>
              </a:lnSpc>
              <a:spcAft>
                <a:spcPts val="288"/>
              </a:spcAft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Siódmy poziom konspektu</a:t>
            </a:r>
          </a:p>
          <a:p>
            <a:pPr marL="2149475" lvl="4" indent="-207963">
              <a:lnSpc>
                <a:spcPct val="87000"/>
              </a:lnSpc>
              <a:spcAft>
                <a:spcPts val="288"/>
              </a:spcAft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Ósmy poziom konspektu</a:t>
            </a:r>
          </a:p>
          <a:p>
            <a:pPr marL="422275" indent="-317500">
              <a:lnSpc>
                <a:spcPct val="87000"/>
              </a:lnSpc>
              <a:spcBef>
                <a:spcPts val="563"/>
              </a:spcBef>
              <a:buSzPct val="7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800">
                <a:solidFill>
                  <a:srgbClr val="000000"/>
                </a:solidFill>
              </a:rPr>
              <a:t>Dziewiąty poziom konspektuKliknij, aby edytować style wzorca tekstu</a:t>
            </a:r>
          </a:p>
          <a:p>
            <a:pPr marL="854075" lvl="1" indent="-319088">
              <a:lnSpc>
                <a:spcPct val="87000"/>
              </a:lnSpc>
              <a:spcBef>
                <a:spcPts val="488"/>
              </a:spcBef>
              <a:buSzPct val="75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Drugi poziom</a:t>
            </a:r>
          </a:p>
          <a:p>
            <a:pPr marL="1285875" lvl="2" indent="-282575">
              <a:lnSpc>
                <a:spcPct val="87000"/>
              </a:lnSpc>
              <a:spcBef>
                <a:spcPts val="400"/>
              </a:spcBef>
              <a:buSzPct val="7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 sz="2000">
                <a:solidFill>
                  <a:srgbClr val="000000"/>
                </a:solidFill>
              </a:rPr>
              <a:t>Trzeci poziom</a:t>
            </a:r>
          </a:p>
          <a:p>
            <a:pPr marL="1717675" lvl="3" indent="-206375">
              <a:lnSpc>
                <a:spcPct val="87000"/>
              </a:lnSpc>
              <a:spcBef>
                <a:spcPts val="363"/>
              </a:spcBef>
              <a:buSzPct val="80000"/>
              <a:buFont typeface="Symbol" charset="2"/>
              <a:buChar char="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Czwarty poziom</a:t>
            </a:r>
          </a:p>
          <a:p>
            <a:pPr marL="2149475" lvl="4" indent="-207963">
              <a:lnSpc>
                <a:spcPct val="87000"/>
              </a:lnSpc>
              <a:spcBef>
                <a:spcPts val="363"/>
              </a:spcBef>
              <a:buSzPct val="6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Piąty poziom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84138" y="6242050"/>
            <a:ext cx="576262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87000"/>
              </a:lnSpc>
              <a:buClrTx/>
              <a:buFontTx/>
              <a:buNone/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29F7400-1A48-403E-AAC2-C9D639EF57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8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8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727450"/>
            <a:ext cx="8459788" cy="2392363"/>
          </a:xfrm>
        </p:spPr>
        <p:txBody>
          <a:bodyPr lIns="90000" tIns="46800" rIns="90000" bIns="46800" anchor="b"/>
          <a:lstStyle/>
          <a:p>
            <a:pPr algn="ctr" eaLnBrk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200" b="1" i="1" dirty="0" smtClean="0">
                <a:solidFill>
                  <a:schemeClr val="tx1"/>
                </a:solidFill>
              </a:rPr>
              <a:t>Skuteczne grono pedagogiczne: kiedy mamy szanse </a:t>
            </a:r>
            <a:r>
              <a:rPr lang="pl-PL" sz="3200" b="1" i="1" dirty="0" smtClean="0">
                <a:solidFill>
                  <a:schemeClr val="tx1"/>
                </a:solidFill>
              </a:rPr>
              <a:t>wygrywać z </a:t>
            </a:r>
            <a:r>
              <a:rPr lang="pl-PL" sz="3200" b="1" i="1" dirty="0" smtClean="0">
                <a:solidFill>
                  <a:schemeClr val="tx1"/>
                </a:solidFill>
              </a:rPr>
              <a:t>przemocą? </a:t>
            </a:r>
            <a: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pl-PL" b="1" dirty="0" smtClean="0">
                <a:solidFill>
                  <a:srgbClr val="000000"/>
                </a:solidFill>
                <a:latin typeface="Calibri" pitchFamily="32" charset="0"/>
              </a:rPr>
            </a:br>
            <a:endParaRPr lang="pl-PL" sz="2800" dirty="0" smtClean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0" y="360363"/>
            <a:ext cx="4013200" cy="3683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hangingPunct="1">
              <a:lnSpc>
                <a:spcPct val="87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>
                <a:solidFill>
                  <a:srgbClr val="FFFFFF"/>
                </a:solidFill>
                <a:latin typeface="Tahoma" pitchFamily="32" charset="0"/>
              </a:rPr>
              <a:t>Tomasz Wojciechowski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9950" y="360363"/>
            <a:ext cx="4464050" cy="2519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/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Udzielanie sobie wsparcia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20725" y="2579688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Samotność </a:t>
            </a:r>
            <a:r>
              <a:rPr lang="pl-PL" sz="2800" dirty="0" err="1" smtClean="0">
                <a:solidFill>
                  <a:srgbClr val="000000"/>
                </a:solidFill>
              </a:rPr>
              <a:t>vs</a:t>
            </a:r>
            <a:r>
              <a:rPr lang="pl-PL" sz="2800" dirty="0" smtClean="0">
                <a:solidFill>
                  <a:srgbClr val="000000"/>
                </a:solidFill>
              </a:rPr>
              <a:t>. współdziałanie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Kontrola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Brak więzi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Destruktywne formy rozładowywania napięcia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Zrzucanie odpowiedzialności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20725" y="2579688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 algn="ctr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b="1" dirty="0" smtClean="0">
                <a:solidFill>
                  <a:srgbClr val="000000"/>
                </a:solidFill>
              </a:rPr>
              <a:t>Dziękuję za uwagę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Tomasz Wojciechowski: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504 25 11 99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err="1" smtClean="0">
                <a:solidFill>
                  <a:srgbClr val="C00000"/>
                </a:solidFill>
              </a:rPr>
              <a:t>www.falochron.org.pl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endParaRPr lang="pl-PL" sz="2800" dirty="0">
              <a:solidFill>
                <a:srgbClr val="C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None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Grono pedagogiczne                                    a bezpieczeństwo w szkole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827088" y="2852738"/>
            <a:ext cx="769620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060450" y="2781300"/>
            <a:ext cx="8083550" cy="3898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Formalna odpowiedzialność za bezpieczeństwo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Kluczowa relacja w szkole</a:t>
            </a: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60325"/>
            <a:ext cx="8213725" cy="157480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Grono pedagogiczne jako kluczowa relacja w szkole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51520" y="2519363"/>
            <a:ext cx="889248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Nadrzędność relacji między nauczycielami w społeczności szkolnej.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Cały system będzie pracował na rzecz tej relacji – nawet pomimo objawów.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„Obiekt zainteresowania” z punktu widzenia działań naprawczych 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60325"/>
            <a:ext cx="8213725" cy="157480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Istotne aspekty funkcjonowania grona pedagogicznego dla bezpieczeństwa w szkole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557213" y="2519363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Charakter relacji między nauczycielami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Hierarchia w gronie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Przebieg komunikacji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Granice grona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Poziom kompetencji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Udzielanie sobie wsparcia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+mj-lt"/>
              <a:buAutoNum type="arabicPeriod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/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Charakter relacji między nauczycielami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20725" y="2579688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Sojusze </a:t>
            </a:r>
            <a:r>
              <a:rPr lang="pl-PL" sz="2800" dirty="0" err="1" smtClean="0">
                <a:solidFill>
                  <a:srgbClr val="000000"/>
                </a:solidFill>
              </a:rPr>
              <a:t>vs</a:t>
            </a:r>
            <a:r>
              <a:rPr lang="pl-PL" sz="2800" dirty="0" smtClean="0">
                <a:solidFill>
                  <a:srgbClr val="000000"/>
                </a:solidFill>
              </a:rPr>
              <a:t>. </a:t>
            </a:r>
            <a:r>
              <a:rPr lang="pl-PL" sz="2800" dirty="0" smtClean="0">
                <a:solidFill>
                  <a:srgbClr val="000000"/>
                </a:solidFill>
              </a:rPr>
              <a:t>Koalicje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Napięcie interpersonalne rozładowywane w całej szkole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Wciąganie rodziców, uczniów w obozy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Zjawisko kozła ofiarnego w gronie i w szkole</a:t>
            </a:r>
            <a:endParaRPr lang="pl-PL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Hierarchia w gronie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720725" y="2339975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Rzeczywista </a:t>
            </a:r>
            <a:r>
              <a:rPr lang="pl-PL" sz="2800" dirty="0" err="1" smtClean="0">
                <a:solidFill>
                  <a:srgbClr val="000000"/>
                </a:solidFill>
              </a:rPr>
              <a:t>vs</a:t>
            </a:r>
            <a:r>
              <a:rPr lang="pl-PL" sz="2800" dirty="0" smtClean="0">
                <a:solidFill>
                  <a:srgbClr val="000000"/>
                </a:solidFill>
              </a:rPr>
              <a:t>. </a:t>
            </a:r>
            <a:r>
              <a:rPr lang="pl-PL" sz="2800" dirty="0" smtClean="0">
                <a:solidFill>
                  <a:srgbClr val="000000"/>
                </a:solidFill>
              </a:rPr>
              <a:t>Formalna władza dyrektora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Mobbing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err="1" smtClean="0">
                <a:solidFill>
                  <a:srgbClr val="000000"/>
                </a:solidFill>
              </a:rPr>
              <a:t>Nadodpowiedzialność</a:t>
            </a:r>
            <a:r>
              <a:rPr lang="pl-PL" sz="2800" dirty="0" smtClean="0">
                <a:solidFill>
                  <a:srgbClr val="000000"/>
                </a:solidFill>
              </a:rPr>
              <a:t> 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Przemocowe gwiazdy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Nadaktywni rodzice</a:t>
            </a:r>
            <a:endParaRPr lang="pl-PL" sz="2800" dirty="0" smtClean="0">
              <a:solidFill>
                <a:srgbClr val="0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 	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/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Przebieg komunikacji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060450" y="2238375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Tajemnice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Chaos komunikacyjny</a:t>
            </a: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Brak granic w komunikacji</a:t>
            </a: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  <a:p>
            <a:pPr marL="619125" indent="-514350">
              <a:lnSpc>
                <a:spcPct val="87000"/>
              </a:lnSpc>
              <a:spcAft>
                <a:spcPts val="1425"/>
              </a:spcAft>
              <a:buSzPct val="45000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marL="619125" indent="-514350">
              <a:lnSpc>
                <a:spcPct val="87000"/>
              </a:lnSpc>
              <a:spcAft>
                <a:spcPts val="1425"/>
              </a:spcAft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Granice grona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20725" y="2579688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Wyraźne, przepuszczalne 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Zwieranie szeregów dla uszczelnienia granic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Brak poczucia bezpieczeństwa i wspólnoty – wzrost lęku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Rotacja w kadrze </a:t>
            </a: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228600"/>
            <a:ext cx="8213725" cy="1238250"/>
          </a:xfrm>
        </p:spPr>
        <p:txBody>
          <a:bodyPr lIns="90000" tIns="46800" rIns="90000" bIns="46800" anchor="ctr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solidFill>
                  <a:srgbClr val="000000"/>
                </a:solidFill>
              </a:rPr>
              <a:t>Poziom kompetencji grona</a:t>
            </a:r>
            <a:endParaRPr lang="pl-PL" b="1" dirty="0" smtClean="0">
              <a:solidFill>
                <a:srgbClr val="000000"/>
              </a:solidFill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3568" y="2238375"/>
            <a:ext cx="8083550" cy="461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Przerzucanie odpowiedzialności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Agresywne zachowania wobec siebie, rodziców, uczniów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Nierozróżnianie konfliktu i przemocy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Mobbing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r>
              <a:rPr lang="pl-PL" sz="2800" dirty="0" smtClean="0">
                <a:solidFill>
                  <a:srgbClr val="000000"/>
                </a:solidFill>
              </a:rPr>
              <a:t>Nieskuteczne interwencje</a:t>
            </a:r>
          </a:p>
          <a:p>
            <a:pPr marL="422275" indent="-317500">
              <a:lnSpc>
                <a:spcPct val="87000"/>
              </a:lnSpc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422275" algn="l"/>
                <a:tab pos="869950" algn="l"/>
                <a:tab pos="1319213" algn="l"/>
                <a:tab pos="1768475" algn="l"/>
                <a:tab pos="2217738" algn="l"/>
                <a:tab pos="2667000" algn="l"/>
                <a:tab pos="3116263" algn="l"/>
                <a:tab pos="3565525" algn="l"/>
                <a:tab pos="4014788" algn="l"/>
                <a:tab pos="4464050" algn="l"/>
                <a:tab pos="4913313" algn="l"/>
                <a:tab pos="5362575" algn="l"/>
                <a:tab pos="5811838" algn="l"/>
                <a:tab pos="6261100" algn="l"/>
                <a:tab pos="6710363" algn="l"/>
                <a:tab pos="7159625" algn="l"/>
                <a:tab pos="7608888" algn="l"/>
                <a:tab pos="8058150" algn="l"/>
                <a:tab pos="8507413" algn="l"/>
                <a:tab pos="8956675" algn="l"/>
                <a:tab pos="9405938" algn="l"/>
              </a:tabLst>
            </a:pPr>
            <a:endParaRPr lang="pl-PL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35293</TotalTime>
  <Words>213</Words>
  <Application>Microsoft Office PowerPoint</Application>
  <PresentationFormat>Pokaz na ekranie (4:3)</PresentationFormat>
  <Paragraphs>71</Paragraphs>
  <Slides>11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Motyw pakietu Office</vt:lpstr>
      <vt:lpstr>1_Motyw pakietu Office</vt:lpstr>
      <vt:lpstr>2_Motyw pakietu Office</vt:lpstr>
      <vt:lpstr>Skuteczne grono pedagogiczne: kiedy mamy szanse wygrywać z przemocą?    </vt:lpstr>
      <vt:lpstr>Grono pedagogiczne                                    a bezpieczeństwo w szkole</vt:lpstr>
      <vt:lpstr>Grono pedagogiczne jako kluczowa relacja w szkole</vt:lpstr>
      <vt:lpstr>Istotne aspekty funkcjonowania grona pedagogicznego dla bezpieczeństwa w szkole</vt:lpstr>
      <vt:lpstr> Charakter relacji między nauczycielami</vt:lpstr>
      <vt:lpstr>Hierarchia w gronie</vt:lpstr>
      <vt:lpstr> Przebieg komunikacji</vt:lpstr>
      <vt:lpstr>Granice grona</vt:lpstr>
      <vt:lpstr>Poziom kompetencji grona</vt:lpstr>
      <vt:lpstr> Udzielanie sobie wsparcia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Opór wobec zmiany    Czemu w szkole jedni jej chcą, a inni nie...</dc:title>
  <dc:creator>Tomek</dc:creator>
  <cp:lastModifiedBy>Tomek</cp:lastModifiedBy>
  <cp:revision>74</cp:revision>
  <cp:lastPrinted>1601-01-01T00:00:00Z</cp:lastPrinted>
  <dcterms:created xsi:type="dcterms:W3CDTF">1601-01-01T00:00:00Z</dcterms:created>
  <dcterms:modified xsi:type="dcterms:W3CDTF">2016-04-14T20:38:25Z</dcterms:modified>
</cp:coreProperties>
</file>