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6" r:id="rId4"/>
    <p:sldId id="288" r:id="rId5"/>
    <p:sldId id="289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90" r:id="rId17"/>
    <p:sldId id="291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92" r:id="rId28"/>
    <p:sldId id="278" r:id="rId29"/>
    <p:sldId id="279" r:id="rId30"/>
    <p:sldId id="293" r:id="rId31"/>
    <p:sldId id="295" r:id="rId32"/>
    <p:sldId id="281" r:id="rId33"/>
    <p:sldId id="282" r:id="rId34"/>
    <p:sldId id="280" r:id="rId35"/>
    <p:sldId id="283" r:id="rId36"/>
    <p:sldId id="284" r:id="rId37"/>
    <p:sldId id="294" r:id="rId3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92" autoAdjust="0"/>
    <p:restoredTop sz="94660"/>
  </p:normalViewPr>
  <p:slideViewPr>
    <p:cSldViewPr>
      <p:cViewPr>
        <p:scale>
          <a:sx n="75" d="100"/>
          <a:sy n="75" d="100"/>
        </p:scale>
        <p:origin x="-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9117D-9487-498D-913C-FCD18331D634}" type="doc">
      <dgm:prSet loTypeId="urn:microsoft.com/office/officeart/2005/8/layout/gear1" loCatId="relationship" qsTypeId="urn:microsoft.com/office/officeart/2005/8/quickstyle/3d3" qsCatId="3D" csTypeId="urn:microsoft.com/office/officeart/2005/8/colors/colorful5" csCatId="colorful" phldr="1"/>
      <dgm:spPr/>
    </dgm:pt>
    <dgm:pt modelId="{497A62A4-39BC-45B3-9D53-D3E546D0738C}">
      <dgm:prSet phldrT="[Text]"/>
      <dgm:spPr/>
      <dgm:t>
        <a:bodyPr/>
        <a:lstStyle/>
        <a:p>
          <a:r>
            <a:rPr lang="pl-PL" dirty="0" smtClean="0"/>
            <a:t>uczniowie</a:t>
          </a:r>
          <a:endParaRPr lang="pl-PL" dirty="0"/>
        </a:p>
      </dgm:t>
    </dgm:pt>
    <dgm:pt modelId="{4EE6E18D-AA72-4D3B-AF91-997D3AA162DB}" type="parTrans" cxnId="{9D82B190-6176-4817-97D3-55106C27DC52}">
      <dgm:prSet/>
      <dgm:spPr/>
      <dgm:t>
        <a:bodyPr/>
        <a:lstStyle/>
        <a:p>
          <a:endParaRPr lang="pl-PL"/>
        </a:p>
      </dgm:t>
    </dgm:pt>
    <dgm:pt modelId="{B37E0182-2C5C-4E5B-9059-DE7F10807387}" type="sibTrans" cxnId="{9D82B190-6176-4817-97D3-55106C27DC52}">
      <dgm:prSet/>
      <dgm:spPr/>
      <dgm:t>
        <a:bodyPr/>
        <a:lstStyle/>
        <a:p>
          <a:endParaRPr lang="pl-PL"/>
        </a:p>
      </dgm:t>
    </dgm:pt>
    <dgm:pt modelId="{DC47DC44-DC8E-4E30-AF1B-01DA627EE679}">
      <dgm:prSet phldrT="[Text]"/>
      <dgm:spPr/>
      <dgm:t>
        <a:bodyPr/>
        <a:lstStyle/>
        <a:p>
          <a:r>
            <a:rPr lang="pl-PL" dirty="0" smtClean="0"/>
            <a:t>nauczyciele</a:t>
          </a:r>
          <a:endParaRPr lang="pl-PL" dirty="0"/>
        </a:p>
      </dgm:t>
    </dgm:pt>
    <dgm:pt modelId="{92807A06-8462-42C0-A068-B99C6C6C6583}" type="parTrans" cxnId="{ECF8982A-60A7-4FE9-9C9C-284E3C46108A}">
      <dgm:prSet/>
      <dgm:spPr/>
      <dgm:t>
        <a:bodyPr/>
        <a:lstStyle/>
        <a:p>
          <a:endParaRPr lang="pl-PL"/>
        </a:p>
      </dgm:t>
    </dgm:pt>
    <dgm:pt modelId="{8E0595EB-BC97-4BAD-8A0D-B39C96CC4807}" type="sibTrans" cxnId="{ECF8982A-60A7-4FE9-9C9C-284E3C46108A}">
      <dgm:prSet/>
      <dgm:spPr/>
      <dgm:t>
        <a:bodyPr/>
        <a:lstStyle/>
        <a:p>
          <a:endParaRPr lang="pl-PL"/>
        </a:p>
      </dgm:t>
    </dgm:pt>
    <dgm:pt modelId="{109123AC-D411-4D6E-BE5D-7D3A5D7365CD}">
      <dgm:prSet phldrT="[Text]"/>
      <dgm:spPr/>
      <dgm:t>
        <a:bodyPr/>
        <a:lstStyle/>
        <a:p>
          <a:r>
            <a:rPr lang="pl-PL" dirty="0" smtClean="0"/>
            <a:t>rodzice</a:t>
          </a:r>
          <a:endParaRPr lang="pl-PL" dirty="0"/>
        </a:p>
      </dgm:t>
    </dgm:pt>
    <dgm:pt modelId="{7BA168DD-E619-42E3-9293-A77A359DF728}" type="parTrans" cxnId="{27582CD2-C381-415F-8BC1-E60B6475C65E}">
      <dgm:prSet/>
      <dgm:spPr/>
      <dgm:t>
        <a:bodyPr/>
        <a:lstStyle/>
        <a:p>
          <a:endParaRPr lang="pl-PL"/>
        </a:p>
      </dgm:t>
    </dgm:pt>
    <dgm:pt modelId="{3135F9C6-6249-4A14-9079-74CD3DB57A5E}" type="sibTrans" cxnId="{27582CD2-C381-415F-8BC1-E60B6475C65E}">
      <dgm:prSet/>
      <dgm:spPr/>
      <dgm:t>
        <a:bodyPr/>
        <a:lstStyle/>
        <a:p>
          <a:endParaRPr lang="pl-PL"/>
        </a:p>
      </dgm:t>
    </dgm:pt>
    <dgm:pt modelId="{F052EFAA-8DF1-44C2-96B9-137E2E67D69B}" type="pres">
      <dgm:prSet presAssocID="{E919117D-9487-498D-913C-FCD18331D63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AE2D2A6-A44D-4318-A5FA-E64A26EF49BA}" type="pres">
      <dgm:prSet presAssocID="{497A62A4-39BC-45B3-9D53-D3E546D0738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C0500A-B9FF-4D67-A2BD-4FC89C85AFBD}" type="pres">
      <dgm:prSet presAssocID="{497A62A4-39BC-45B3-9D53-D3E546D0738C}" presName="gear1srcNode" presStyleLbl="node1" presStyleIdx="0" presStyleCnt="3"/>
      <dgm:spPr/>
    </dgm:pt>
    <dgm:pt modelId="{3B44621F-CCF0-4882-968D-76338C34DC2E}" type="pres">
      <dgm:prSet presAssocID="{497A62A4-39BC-45B3-9D53-D3E546D0738C}" presName="gear1dstNode" presStyleLbl="node1" presStyleIdx="0" presStyleCnt="3"/>
      <dgm:spPr/>
    </dgm:pt>
    <dgm:pt modelId="{DF240475-FEBB-4C17-A83F-230C744D6015}" type="pres">
      <dgm:prSet presAssocID="{DC47DC44-DC8E-4E30-AF1B-01DA627EE679}" presName="gear2" presStyleLbl="node1" presStyleIdx="1" presStyleCnt="3">
        <dgm:presLayoutVars>
          <dgm:chMax val="1"/>
          <dgm:bulletEnabled val="1"/>
        </dgm:presLayoutVars>
      </dgm:prSet>
      <dgm:spPr/>
    </dgm:pt>
    <dgm:pt modelId="{B19CE7B3-5E50-478B-BD51-92826A609371}" type="pres">
      <dgm:prSet presAssocID="{DC47DC44-DC8E-4E30-AF1B-01DA627EE679}" presName="gear2srcNode" presStyleLbl="node1" presStyleIdx="1" presStyleCnt="3"/>
      <dgm:spPr/>
    </dgm:pt>
    <dgm:pt modelId="{3BB643FF-4EB2-4964-A570-5203FD332FBD}" type="pres">
      <dgm:prSet presAssocID="{DC47DC44-DC8E-4E30-AF1B-01DA627EE679}" presName="gear2dstNode" presStyleLbl="node1" presStyleIdx="1" presStyleCnt="3"/>
      <dgm:spPr/>
    </dgm:pt>
    <dgm:pt modelId="{1165F3F7-E0FF-4B33-98F2-CF223C49B790}" type="pres">
      <dgm:prSet presAssocID="{109123AC-D411-4D6E-BE5D-7D3A5D7365CD}" presName="gear3" presStyleLbl="node1" presStyleIdx="2" presStyleCnt="3"/>
      <dgm:spPr/>
    </dgm:pt>
    <dgm:pt modelId="{D1315F74-6F8F-4FAC-9039-DB8FA54DE7A1}" type="pres">
      <dgm:prSet presAssocID="{109123AC-D411-4D6E-BE5D-7D3A5D7365CD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DB2F250-69E0-4885-8249-57EEF828A55B}" type="pres">
      <dgm:prSet presAssocID="{109123AC-D411-4D6E-BE5D-7D3A5D7365CD}" presName="gear3srcNode" presStyleLbl="node1" presStyleIdx="2" presStyleCnt="3"/>
      <dgm:spPr/>
    </dgm:pt>
    <dgm:pt modelId="{9F735B6E-54E3-40F0-A162-CBCEB3C07520}" type="pres">
      <dgm:prSet presAssocID="{109123AC-D411-4D6E-BE5D-7D3A5D7365CD}" presName="gear3dstNode" presStyleLbl="node1" presStyleIdx="2" presStyleCnt="3"/>
      <dgm:spPr/>
    </dgm:pt>
    <dgm:pt modelId="{081FAAC9-5C48-49C7-B8AB-D5451FA789D1}" type="pres">
      <dgm:prSet presAssocID="{B37E0182-2C5C-4E5B-9059-DE7F10807387}" presName="connector1" presStyleLbl="sibTrans2D1" presStyleIdx="0" presStyleCnt="3"/>
      <dgm:spPr/>
    </dgm:pt>
    <dgm:pt modelId="{BE1B803A-3CF8-49E8-8593-1FF5F973DE8D}" type="pres">
      <dgm:prSet presAssocID="{8E0595EB-BC97-4BAD-8A0D-B39C96CC4807}" presName="connector2" presStyleLbl="sibTrans2D1" presStyleIdx="1" presStyleCnt="3"/>
      <dgm:spPr/>
    </dgm:pt>
    <dgm:pt modelId="{198C8848-ABFF-499F-9939-DA142B86511C}" type="pres">
      <dgm:prSet presAssocID="{3135F9C6-6249-4A14-9079-74CD3DB57A5E}" presName="connector3" presStyleLbl="sibTrans2D1" presStyleIdx="2" presStyleCnt="3"/>
      <dgm:spPr/>
    </dgm:pt>
  </dgm:ptLst>
  <dgm:cxnLst>
    <dgm:cxn modelId="{9D82B190-6176-4817-97D3-55106C27DC52}" srcId="{E919117D-9487-498D-913C-FCD18331D634}" destId="{497A62A4-39BC-45B3-9D53-D3E546D0738C}" srcOrd="0" destOrd="0" parTransId="{4EE6E18D-AA72-4D3B-AF91-997D3AA162DB}" sibTransId="{B37E0182-2C5C-4E5B-9059-DE7F10807387}"/>
    <dgm:cxn modelId="{B9867A34-5B5C-4B3D-B182-3A14235A60E9}" type="presOf" srcId="{109123AC-D411-4D6E-BE5D-7D3A5D7365CD}" destId="{D1315F74-6F8F-4FAC-9039-DB8FA54DE7A1}" srcOrd="1" destOrd="0" presId="urn:microsoft.com/office/officeart/2005/8/layout/gear1"/>
    <dgm:cxn modelId="{ECF8982A-60A7-4FE9-9C9C-284E3C46108A}" srcId="{E919117D-9487-498D-913C-FCD18331D634}" destId="{DC47DC44-DC8E-4E30-AF1B-01DA627EE679}" srcOrd="1" destOrd="0" parTransId="{92807A06-8462-42C0-A068-B99C6C6C6583}" sibTransId="{8E0595EB-BC97-4BAD-8A0D-B39C96CC4807}"/>
    <dgm:cxn modelId="{465F5E83-5C3A-4EB5-BB58-E1D5F8BB0C12}" type="presOf" srcId="{497A62A4-39BC-45B3-9D53-D3E546D0738C}" destId="{62C0500A-B9FF-4D67-A2BD-4FC89C85AFBD}" srcOrd="1" destOrd="0" presId="urn:microsoft.com/office/officeart/2005/8/layout/gear1"/>
    <dgm:cxn modelId="{335B286D-5A92-4EA8-A078-0525E0C41B5D}" type="presOf" srcId="{497A62A4-39BC-45B3-9D53-D3E546D0738C}" destId="{DAE2D2A6-A44D-4318-A5FA-E64A26EF49BA}" srcOrd="0" destOrd="0" presId="urn:microsoft.com/office/officeart/2005/8/layout/gear1"/>
    <dgm:cxn modelId="{A454FD97-55D5-471B-A81D-6192BE63C355}" type="presOf" srcId="{109123AC-D411-4D6E-BE5D-7D3A5D7365CD}" destId="{CDB2F250-69E0-4885-8249-57EEF828A55B}" srcOrd="2" destOrd="0" presId="urn:microsoft.com/office/officeart/2005/8/layout/gear1"/>
    <dgm:cxn modelId="{D37F00FE-7A5A-4513-9A98-93325CC4D264}" type="presOf" srcId="{3135F9C6-6249-4A14-9079-74CD3DB57A5E}" destId="{198C8848-ABFF-499F-9939-DA142B86511C}" srcOrd="0" destOrd="0" presId="urn:microsoft.com/office/officeart/2005/8/layout/gear1"/>
    <dgm:cxn modelId="{10F8EFF1-69C8-4D16-AD32-E8AD727DD1C1}" type="presOf" srcId="{8E0595EB-BC97-4BAD-8A0D-B39C96CC4807}" destId="{BE1B803A-3CF8-49E8-8593-1FF5F973DE8D}" srcOrd="0" destOrd="0" presId="urn:microsoft.com/office/officeart/2005/8/layout/gear1"/>
    <dgm:cxn modelId="{5575F460-257F-497D-91A8-50F0F86E986D}" type="presOf" srcId="{497A62A4-39BC-45B3-9D53-D3E546D0738C}" destId="{3B44621F-CCF0-4882-968D-76338C34DC2E}" srcOrd="2" destOrd="0" presId="urn:microsoft.com/office/officeart/2005/8/layout/gear1"/>
    <dgm:cxn modelId="{7FA5456E-618C-4F3A-A7B0-F08AE6075C31}" type="presOf" srcId="{109123AC-D411-4D6E-BE5D-7D3A5D7365CD}" destId="{1165F3F7-E0FF-4B33-98F2-CF223C49B790}" srcOrd="0" destOrd="0" presId="urn:microsoft.com/office/officeart/2005/8/layout/gear1"/>
    <dgm:cxn modelId="{5356E047-E5A1-4EF0-8BD0-54EAE02CDF30}" type="presOf" srcId="{DC47DC44-DC8E-4E30-AF1B-01DA627EE679}" destId="{B19CE7B3-5E50-478B-BD51-92826A609371}" srcOrd="1" destOrd="0" presId="urn:microsoft.com/office/officeart/2005/8/layout/gear1"/>
    <dgm:cxn modelId="{FCD7E0D4-FE01-4EEE-ACA8-7114887CD32E}" type="presOf" srcId="{DC47DC44-DC8E-4E30-AF1B-01DA627EE679}" destId="{DF240475-FEBB-4C17-A83F-230C744D6015}" srcOrd="0" destOrd="0" presId="urn:microsoft.com/office/officeart/2005/8/layout/gear1"/>
    <dgm:cxn modelId="{78295557-1383-4C71-A53E-35AF337C4765}" type="presOf" srcId="{109123AC-D411-4D6E-BE5D-7D3A5D7365CD}" destId="{9F735B6E-54E3-40F0-A162-CBCEB3C07520}" srcOrd="3" destOrd="0" presId="urn:microsoft.com/office/officeart/2005/8/layout/gear1"/>
    <dgm:cxn modelId="{27582CD2-C381-415F-8BC1-E60B6475C65E}" srcId="{E919117D-9487-498D-913C-FCD18331D634}" destId="{109123AC-D411-4D6E-BE5D-7D3A5D7365CD}" srcOrd="2" destOrd="0" parTransId="{7BA168DD-E619-42E3-9293-A77A359DF728}" sibTransId="{3135F9C6-6249-4A14-9079-74CD3DB57A5E}"/>
    <dgm:cxn modelId="{08847623-77D6-400A-9D7A-5C141EAAAEBD}" type="presOf" srcId="{E919117D-9487-498D-913C-FCD18331D634}" destId="{F052EFAA-8DF1-44C2-96B9-137E2E67D69B}" srcOrd="0" destOrd="0" presId="urn:microsoft.com/office/officeart/2005/8/layout/gear1"/>
    <dgm:cxn modelId="{CA5B5F4B-0130-40F4-8DA5-1FA0584BBFAF}" type="presOf" srcId="{B37E0182-2C5C-4E5B-9059-DE7F10807387}" destId="{081FAAC9-5C48-49C7-B8AB-D5451FA789D1}" srcOrd="0" destOrd="0" presId="urn:microsoft.com/office/officeart/2005/8/layout/gear1"/>
    <dgm:cxn modelId="{D530B32D-F09B-4DA8-8B1D-F09E93995BA0}" type="presOf" srcId="{DC47DC44-DC8E-4E30-AF1B-01DA627EE679}" destId="{3BB643FF-4EB2-4964-A570-5203FD332FBD}" srcOrd="2" destOrd="0" presId="urn:microsoft.com/office/officeart/2005/8/layout/gear1"/>
    <dgm:cxn modelId="{554A4DDC-00BA-4CFA-B978-13A279CBBED3}" type="presParOf" srcId="{F052EFAA-8DF1-44C2-96B9-137E2E67D69B}" destId="{DAE2D2A6-A44D-4318-A5FA-E64A26EF49BA}" srcOrd="0" destOrd="0" presId="urn:microsoft.com/office/officeart/2005/8/layout/gear1"/>
    <dgm:cxn modelId="{C0EE2708-7B2F-4B53-AD17-2C98CDA58C59}" type="presParOf" srcId="{F052EFAA-8DF1-44C2-96B9-137E2E67D69B}" destId="{62C0500A-B9FF-4D67-A2BD-4FC89C85AFBD}" srcOrd="1" destOrd="0" presId="urn:microsoft.com/office/officeart/2005/8/layout/gear1"/>
    <dgm:cxn modelId="{5AADF6B7-E10F-4C3B-9775-930BA00CC3BF}" type="presParOf" srcId="{F052EFAA-8DF1-44C2-96B9-137E2E67D69B}" destId="{3B44621F-CCF0-4882-968D-76338C34DC2E}" srcOrd="2" destOrd="0" presId="urn:microsoft.com/office/officeart/2005/8/layout/gear1"/>
    <dgm:cxn modelId="{A339E9B4-518E-4D9D-9DD9-2D072C45098F}" type="presParOf" srcId="{F052EFAA-8DF1-44C2-96B9-137E2E67D69B}" destId="{DF240475-FEBB-4C17-A83F-230C744D6015}" srcOrd="3" destOrd="0" presId="urn:microsoft.com/office/officeart/2005/8/layout/gear1"/>
    <dgm:cxn modelId="{2FEC2A36-20D0-4326-B9EF-C7D1E1E84E42}" type="presParOf" srcId="{F052EFAA-8DF1-44C2-96B9-137E2E67D69B}" destId="{B19CE7B3-5E50-478B-BD51-92826A609371}" srcOrd="4" destOrd="0" presId="urn:microsoft.com/office/officeart/2005/8/layout/gear1"/>
    <dgm:cxn modelId="{7FA3A16D-0326-4ADC-83C0-3611BA176B85}" type="presParOf" srcId="{F052EFAA-8DF1-44C2-96B9-137E2E67D69B}" destId="{3BB643FF-4EB2-4964-A570-5203FD332FBD}" srcOrd="5" destOrd="0" presId="urn:microsoft.com/office/officeart/2005/8/layout/gear1"/>
    <dgm:cxn modelId="{2F4A0013-381D-4FB0-ADA8-3D3757687896}" type="presParOf" srcId="{F052EFAA-8DF1-44C2-96B9-137E2E67D69B}" destId="{1165F3F7-E0FF-4B33-98F2-CF223C49B790}" srcOrd="6" destOrd="0" presId="urn:microsoft.com/office/officeart/2005/8/layout/gear1"/>
    <dgm:cxn modelId="{B3B1837C-8F0D-49F6-B3C6-1D95B36F82DE}" type="presParOf" srcId="{F052EFAA-8DF1-44C2-96B9-137E2E67D69B}" destId="{D1315F74-6F8F-4FAC-9039-DB8FA54DE7A1}" srcOrd="7" destOrd="0" presId="urn:microsoft.com/office/officeart/2005/8/layout/gear1"/>
    <dgm:cxn modelId="{C67FDB26-CA8D-4511-8EEC-A5AEA0F883D0}" type="presParOf" srcId="{F052EFAA-8DF1-44C2-96B9-137E2E67D69B}" destId="{CDB2F250-69E0-4885-8249-57EEF828A55B}" srcOrd="8" destOrd="0" presId="urn:microsoft.com/office/officeart/2005/8/layout/gear1"/>
    <dgm:cxn modelId="{039C5585-A4C3-4D4D-A9E9-CB1A0EA72D53}" type="presParOf" srcId="{F052EFAA-8DF1-44C2-96B9-137E2E67D69B}" destId="{9F735B6E-54E3-40F0-A162-CBCEB3C07520}" srcOrd="9" destOrd="0" presId="urn:microsoft.com/office/officeart/2005/8/layout/gear1"/>
    <dgm:cxn modelId="{BE9F9ACC-5E0A-42BB-89DB-2C8042D4BBF7}" type="presParOf" srcId="{F052EFAA-8DF1-44C2-96B9-137E2E67D69B}" destId="{081FAAC9-5C48-49C7-B8AB-D5451FA789D1}" srcOrd="10" destOrd="0" presId="urn:microsoft.com/office/officeart/2005/8/layout/gear1"/>
    <dgm:cxn modelId="{61B2AF6A-E7A4-47D3-BF10-4AC005D8B1D9}" type="presParOf" srcId="{F052EFAA-8DF1-44C2-96B9-137E2E67D69B}" destId="{BE1B803A-3CF8-49E8-8593-1FF5F973DE8D}" srcOrd="11" destOrd="0" presId="urn:microsoft.com/office/officeart/2005/8/layout/gear1"/>
    <dgm:cxn modelId="{77703E33-BFF3-4DEC-B631-235F1996B82C}" type="presParOf" srcId="{F052EFAA-8DF1-44C2-96B9-137E2E67D69B}" destId="{198C8848-ABFF-499F-9939-DA142B86511C}" srcOrd="12" destOrd="0" presId="urn:microsoft.com/office/officeart/2005/8/layout/gear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F28684-D50F-4DAB-A5DB-81159A933FD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A8257B2-2DB8-4918-8BED-AEB3CD51678D}">
      <dgm:prSet/>
      <dgm:spPr/>
      <dgm:t>
        <a:bodyPr/>
        <a:lstStyle/>
        <a:p>
          <a:pPr rtl="0"/>
          <a:r>
            <a:rPr lang="pl-PL" dirty="0" smtClean="0"/>
            <a:t>Niske poczucie sprawstwa  nauczyciela</a:t>
          </a:r>
          <a:endParaRPr lang="pl-PL" dirty="0"/>
        </a:p>
      </dgm:t>
    </dgm:pt>
    <dgm:pt modelId="{54021F8E-C107-42F0-B1E8-D8E1E87E772A}" type="parTrans" cxnId="{BD58398A-0834-41B5-81D4-DEC20DD21A7A}">
      <dgm:prSet/>
      <dgm:spPr/>
      <dgm:t>
        <a:bodyPr/>
        <a:lstStyle/>
        <a:p>
          <a:endParaRPr lang="pl-PL"/>
        </a:p>
      </dgm:t>
    </dgm:pt>
    <dgm:pt modelId="{9B0EDDCA-9953-4EEE-862F-D0436C17051C}" type="sibTrans" cxnId="{BD58398A-0834-41B5-81D4-DEC20DD21A7A}">
      <dgm:prSet/>
      <dgm:spPr/>
      <dgm:t>
        <a:bodyPr/>
        <a:lstStyle/>
        <a:p>
          <a:endParaRPr lang="pl-PL"/>
        </a:p>
      </dgm:t>
    </dgm:pt>
    <dgm:pt modelId="{272783E5-5B68-4A84-B230-AC4FD9BE79F2}">
      <dgm:prSet/>
      <dgm:spPr/>
      <dgm:t>
        <a:bodyPr/>
        <a:lstStyle/>
        <a:p>
          <a:pPr rtl="0"/>
          <a:r>
            <a:rPr lang="pl-PL" dirty="0" smtClean="0"/>
            <a:t>Nieprzestrzeganie norm klasowych</a:t>
          </a:r>
          <a:endParaRPr lang="pl-PL" dirty="0"/>
        </a:p>
      </dgm:t>
    </dgm:pt>
    <dgm:pt modelId="{FDF8D004-CAA4-493F-9774-D0120659AAEC}" type="parTrans" cxnId="{08AF885C-7768-40ED-958B-2E66CF26D3FB}">
      <dgm:prSet/>
      <dgm:spPr/>
    </dgm:pt>
    <dgm:pt modelId="{9A154A9A-19B5-4C6A-9F19-724FB9F59B36}" type="sibTrans" cxnId="{08AF885C-7768-40ED-958B-2E66CF26D3FB}">
      <dgm:prSet/>
      <dgm:spPr/>
      <dgm:t>
        <a:bodyPr/>
        <a:lstStyle/>
        <a:p>
          <a:endParaRPr lang="pl-PL"/>
        </a:p>
      </dgm:t>
    </dgm:pt>
    <dgm:pt modelId="{0E8411E6-6835-451E-81D9-47F0682FFF0F}">
      <dgm:prSet/>
      <dgm:spPr/>
      <dgm:t>
        <a:bodyPr/>
        <a:lstStyle/>
        <a:p>
          <a:pPr rtl="0"/>
          <a:r>
            <a:rPr lang="pl-PL" dirty="0" smtClean="0"/>
            <a:t>Negatywni liderzy w klasie</a:t>
          </a:r>
          <a:endParaRPr lang="pl-PL" dirty="0"/>
        </a:p>
      </dgm:t>
    </dgm:pt>
    <dgm:pt modelId="{048ABC35-4F1B-4D9C-8BB2-809C0E705998}" type="parTrans" cxnId="{B315CD39-6019-4A46-89AA-8257992A9F17}">
      <dgm:prSet/>
      <dgm:spPr/>
    </dgm:pt>
    <dgm:pt modelId="{EE005F5F-262F-425D-8384-067E0A94A643}" type="sibTrans" cxnId="{B315CD39-6019-4A46-89AA-8257992A9F17}">
      <dgm:prSet/>
      <dgm:spPr/>
    </dgm:pt>
    <dgm:pt modelId="{F42ED68A-516B-441F-91DE-D373C5737D20}" type="pres">
      <dgm:prSet presAssocID="{81F28684-D50F-4DAB-A5DB-81159A933FDD}" presName="Name0" presStyleCnt="0">
        <dgm:presLayoutVars>
          <dgm:dir/>
          <dgm:resizeHandles val="exact"/>
        </dgm:presLayoutVars>
      </dgm:prSet>
      <dgm:spPr/>
    </dgm:pt>
    <dgm:pt modelId="{E3B69DD6-EEFF-4727-87B4-AEE147AD31C1}" type="pres">
      <dgm:prSet presAssocID="{AA8257B2-2DB8-4918-8BED-AEB3CD51678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CB475E-650D-470B-B975-ABEF78890C33}" type="pres">
      <dgm:prSet presAssocID="{9B0EDDCA-9953-4EEE-862F-D0436C17051C}" presName="sibTrans" presStyleLbl="sibTrans2D1" presStyleIdx="0" presStyleCnt="2"/>
      <dgm:spPr/>
    </dgm:pt>
    <dgm:pt modelId="{A46F985E-906A-494B-9D00-FD293163C59D}" type="pres">
      <dgm:prSet presAssocID="{9B0EDDCA-9953-4EEE-862F-D0436C17051C}" presName="connectorText" presStyleLbl="sibTrans2D1" presStyleIdx="0" presStyleCnt="2"/>
      <dgm:spPr/>
    </dgm:pt>
    <dgm:pt modelId="{57557584-A8E2-49E8-80F2-BF4269B87A39}" type="pres">
      <dgm:prSet presAssocID="{272783E5-5B68-4A84-B230-AC4FD9BE79F2}" presName="node" presStyleLbl="node1" presStyleIdx="1" presStyleCnt="3">
        <dgm:presLayoutVars>
          <dgm:bulletEnabled val="1"/>
        </dgm:presLayoutVars>
      </dgm:prSet>
      <dgm:spPr/>
    </dgm:pt>
    <dgm:pt modelId="{B7248F49-F647-4133-BA9B-F9083CCE1D9C}" type="pres">
      <dgm:prSet presAssocID="{9A154A9A-19B5-4C6A-9F19-724FB9F59B36}" presName="sibTrans" presStyleLbl="sibTrans2D1" presStyleIdx="1" presStyleCnt="2"/>
      <dgm:spPr/>
    </dgm:pt>
    <dgm:pt modelId="{B6B27864-F4FC-4671-B76F-2435DB266024}" type="pres">
      <dgm:prSet presAssocID="{9A154A9A-19B5-4C6A-9F19-724FB9F59B36}" presName="connectorText" presStyleLbl="sibTrans2D1" presStyleIdx="1" presStyleCnt="2"/>
      <dgm:spPr/>
    </dgm:pt>
    <dgm:pt modelId="{1BA3746A-777F-46E2-B55F-7D06A4A745C8}" type="pres">
      <dgm:prSet presAssocID="{0E8411E6-6835-451E-81D9-47F0682FFF0F}" presName="node" presStyleLbl="node1" presStyleIdx="2" presStyleCnt="3">
        <dgm:presLayoutVars>
          <dgm:bulletEnabled val="1"/>
        </dgm:presLayoutVars>
      </dgm:prSet>
      <dgm:spPr/>
    </dgm:pt>
  </dgm:ptLst>
  <dgm:cxnLst>
    <dgm:cxn modelId="{1298FD50-5BB9-4027-B9C4-C8AC9FEE8F66}" type="presOf" srcId="{AA8257B2-2DB8-4918-8BED-AEB3CD51678D}" destId="{E3B69DD6-EEFF-4727-87B4-AEE147AD31C1}" srcOrd="0" destOrd="0" presId="urn:microsoft.com/office/officeart/2005/8/layout/process1"/>
    <dgm:cxn modelId="{CDD8A0FF-05CD-4703-ABE1-01E3DA09371C}" type="presOf" srcId="{9A154A9A-19B5-4C6A-9F19-724FB9F59B36}" destId="{B7248F49-F647-4133-BA9B-F9083CCE1D9C}" srcOrd="0" destOrd="0" presId="urn:microsoft.com/office/officeart/2005/8/layout/process1"/>
    <dgm:cxn modelId="{AD2C2D8D-0A4B-40EF-940A-21C2C85CAACE}" type="presOf" srcId="{81F28684-D50F-4DAB-A5DB-81159A933FDD}" destId="{F42ED68A-516B-441F-91DE-D373C5737D20}" srcOrd="0" destOrd="0" presId="urn:microsoft.com/office/officeart/2005/8/layout/process1"/>
    <dgm:cxn modelId="{18D61C16-2FAC-4005-9262-7CFD5C230FB6}" type="presOf" srcId="{272783E5-5B68-4A84-B230-AC4FD9BE79F2}" destId="{57557584-A8E2-49E8-80F2-BF4269B87A39}" srcOrd="0" destOrd="0" presId="urn:microsoft.com/office/officeart/2005/8/layout/process1"/>
    <dgm:cxn modelId="{B315CD39-6019-4A46-89AA-8257992A9F17}" srcId="{81F28684-D50F-4DAB-A5DB-81159A933FDD}" destId="{0E8411E6-6835-451E-81D9-47F0682FFF0F}" srcOrd="2" destOrd="0" parTransId="{048ABC35-4F1B-4D9C-8BB2-809C0E705998}" sibTransId="{EE005F5F-262F-425D-8384-067E0A94A643}"/>
    <dgm:cxn modelId="{08AF885C-7768-40ED-958B-2E66CF26D3FB}" srcId="{81F28684-D50F-4DAB-A5DB-81159A933FDD}" destId="{272783E5-5B68-4A84-B230-AC4FD9BE79F2}" srcOrd="1" destOrd="0" parTransId="{FDF8D004-CAA4-493F-9774-D0120659AAEC}" sibTransId="{9A154A9A-19B5-4C6A-9F19-724FB9F59B36}"/>
    <dgm:cxn modelId="{3EC10583-E2AE-44EF-8F3D-31C8D6870267}" type="presOf" srcId="{9B0EDDCA-9953-4EEE-862F-D0436C17051C}" destId="{3DCB475E-650D-470B-B975-ABEF78890C33}" srcOrd="0" destOrd="0" presId="urn:microsoft.com/office/officeart/2005/8/layout/process1"/>
    <dgm:cxn modelId="{DB0593C3-5C47-4AC3-9760-E78C85672895}" type="presOf" srcId="{0E8411E6-6835-451E-81D9-47F0682FFF0F}" destId="{1BA3746A-777F-46E2-B55F-7D06A4A745C8}" srcOrd="0" destOrd="0" presId="urn:microsoft.com/office/officeart/2005/8/layout/process1"/>
    <dgm:cxn modelId="{BD58398A-0834-41B5-81D4-DEC20DD21A7A}" srcId="{81F28684-D50F-4DAB-A5DB-81159A933FDD}" destId="{AA8257B2-2DB8-4918-8BED-AEB3CD51678D}" srcOrd="0" destOrd="0" parTransId="{54021F8E-C107-42F0-B1E8-D8E1E87E772A}" sibTransId="{9B0EDDCA-9953-4EEE-862F-D0436C17051C}"/>
    <dgm:cxn modelId="{CE446D19-6B29-41F3-AD48-1F1597F9F155}" type="presOf" srcId="{9A154A9A-19B5-4C6A-9F19-724FB9F59B36}" destId="{B6B27864-F4FC-4671-B76F-2435DB266024}" srcOrd="1" destOrd="0" presId="urn:microsoft.com/office/officeart/2005/8/layout/process1"/>
    <dgm:cxn modelId="{63703866-95E9-442D-A746-15C279291258}" type="presOf" srcId="{9B0EDDCA-9953-4EEE-862F-D0436C17051C}" destId="{A46F985E-906A-494B-9D00-FD293163C59D}" srcOrd="1" destOrd="0" presId="urn:microsoft.com/office/officeart/2005/8/layout/process1"/>
    <dgm:cxn modelId="{6DC5297F-6E13-46D5-A3A0-BED31AEA999E}" type="presParOf" srcId="{F42ED68A-516B-441F-91DE-D373C5737D20}" destId="{E3B69DD6-EEFF-4727-87B4-AEE147AD31C1}" srcOrd="0" destOrd="0" presId="urn:microsoft.com/office/officeart/2005/8/layout/process1"/>
    <dgm:cxn modelId="{C2633ED1-2291-41F6-AB7D-89BAB73F90AA}" type="presParOf" srcId="{F42ED68A-516B-441F-91DE-D373C5737D20}" destId="{3DCB475E-650D-470B-B975-ABEF78890C33}" srcOrd="1" destOrd="0" presId="urn:microsoft.com/office/officeart/2005/8/layout/process1"/>
    <dgm:cxn modelId="{2090F600-569E-45F6-B47C-741C7858E127}" type="presParOf" srcId="{3DCB475E-650D-470B-B975-ABEF78890C33}" destId="{A46F985E-906A-494B-9D00-FD293163C59D}" srcOrd="0" destOrd="0" presId="urn:microsoft.com/office/officeart/2005/8/layout/process1"/>
    <dgm:cxn modelId="{63E7FAC5-4987-48FE-81F4-DE2271E43F94}" type="presParOf" srcId="{F42ED68A-516B-441F-91DE-D373C5737D20}" destId="{57557584-A8E2-49E8-80F2-BF4269B87A39}" srcOrd="2" destOrd="0" presId="urn:microsoft.com/office/officeart/2005/8/layout/process1"/>
    <dgm:cxn modelId="{6577B065-F928-43DB-BCD2-E15A8A0E6838}" type="presParOf" srcId="{F42ED68A-516B-441F-91DE-D373C5737D20}" destId="{B7248F49-F647-4133-BA9B-F9083CCE1D9C}" srcOrd="3" destOrd="0" presId="urn:microsoft.com/office/officeart/2005/8/layout/process1"/>
    <dgm:cxn modelId="{ADC6AD0B-7040-48E2-BDCC-DD25607A704A}" type="presParOf" srcId="{B7248F49-F647-4133-BA9B-F9083CCE1D9C}" destId="{B6B27864-F4FC-4671-B76F-2435DB266024}" srcOrd="0" destOrd="0" presId="urn:microsoft.com/office/officeart/2005/8/layout/process1"/>
    <dgm:cxn modelId="{F742E59B-AAFC-4A09-801F-C70D96E4AC39}" type="presParOf" srcId="{F42ED68A-516B-441F-91DE-D373C5737D20}" destId="{1BA3746A-777F-46E2-B55F-7D06A4A745C8}" srcOrd="4" destOrd="0" presId="urn:microsoft.com/office/officeart/2005/8/layout/process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1D3612-4BE6-4390-9F03-6C93B7DBA73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AE0A14D-741D-4E84-8AB9-40FF9D8FB30F}">
      <dgm:prSet/>
      <dgm:spPr/>
      <dgm:t>
        <a:bodyPr/>
        <a:lstStyle/>
        <a:p>
          <a:pPr rtl="0"/>
          <a:r>
            <a:rPr lang="pl-PL" b="1" dirty="0" smtClean="0"/>
            <a:t>Negatywni liderzy w klasie</a:t>
          </a:r>
          <a:endParaRPr lang="pl-PL" b="1" dirty="0"/>
        </a:p>
      </dgm:t>
    </dgm:pt>
    <dgm:pt modelId="{C3E5ADAA-4D62-4C7C-A2E0-7BAD99A668C6}" type="parTrans" cxnId="{6F4060CF-E45D-4C93-8ECC-DC57D9584EFA}">
      <dgm:prSet/>
      <dgm:spPr/>
      <dgm:t>
        <a:bodyPr/>
        <a:lstStyle/>
        <a:p>
          <a:endParaRPr lang="pl-PL"/>
        </a:p>
      </dgm:t>
    </dgm:pt>
    <dgm:pt modelId="{3CFB8883-B6A6-4F0C-92A0-DEB2A4B6A1DC}" type="sibTrans" cxnId="{6F4060CF-E45D-4C93-8ECC-DC57D9584EFA}">
      <dgm:prSet/>
      <dgm:spPr/>
      <dgm:t>
        <a:bodyPr/>
        <a:lstStyle/>
        <a:p>
          <a:endParaRPr lang="pl-PL"/>
        </a:p>
      </dgm:t>
    </dgm:pt>
    <dgm:pt modelId="{95C2F374-2974-4D2E-9727-2B824F68F73C}">
      <dgm:prSet/>
      <dgm:spPr/>
      <dgm:t>
        <a:bodyPr/>
        <a:lstStyle/>
        <a:p>
          <a:pPr rtl="0"/>
          <a:r>
            <a:rPr lang="pl-PL" b="1" dirty="0" smtClean="0"/>
            <a:t>Nieprzestrzeganie norm</a:t>
          </a:r>
          <a:endParaRPr lang="pl-PL" b="1" dirty="0"/>
        </a:p>
      </dgm:t>
    </dgm:pt>
    <dgm:pt modelId="{40FD9CBD-CECE-4C91-8FC3-669D80E15675}" type="parTrans" cxnId="{05315084-C204-4AD5-BB34-CC085BC160E7}">
      <dgm:prSet/>
      <dgm:spPr/>
      <dgm:t>
        <a:bodyPr/>
        <a:lstStyle/>
        <a:p>
          <a:endParaRPr lang="pl-PL"/>
        </a:p>
      </dgm:t>
    </dgm:pt>
    <dgm:pt modelId="{01DB5441-9C53-4444-B968-BB893796F230}" type="sibTrans" cxnId="{05315084-C204-4AD5-BB34-CC085BC160E7}">
      <dgm:prSet/>
      <dgm:spPr/>
      <dgm:t>
        <a:bodyPr/>
        <a:lstStyle/>
        <a:p>
          <a:endParaRPr lang="pl-PL"/>
        </a:p>
      </dgm:t>
    </dgm:pt>
    <dgm:pt modelId="{0B404694-5394-4D59-B610-ECD039B3A878}">
      <dgm:prSet/>
      <dgm:spPr/>
      <dgm:t>
        <a:bodyPr/>
        <a:lstStyle/>
        <a:p>
          <a:pPr rtl="0"/>
          <a:r>
            <a:rPr lang="pl-PL" b="1" dirty="0" smtClean="0"/>
            <a:t>Bezradność nauczyciela</a:t>
          </a:r>
          <a:endParaRPr lang="pl-PL" b="1" dirty="0"/>
        </a:p>
      </dgm:t>
    </dgm:pt>
    <dgm:pt modelId="{65049DB4-03FD-435D-92C0-F6C86A7C2681}" type="parTrans" cxnId="{7D0529D0-589C-487E-B333-68B18C6C4AFB}">
      <dgm:prSet/>
      <dgm:spPr/>
      <dgm:t>
        <a:bodyPr/>
        <a:lstStyle/>
        <a:p>
          <a:endParaRPr lang="pl-PL"/>
        </a:p>
      </dgm:t>
    </dgm:pt>
    <dgm:pt modelId="{6D51F928-C766-4AB9-B104-C91C745AE333}" type="sibTrans" cxnId="{7D0529D0-589C-487E-B333-68B18C6C4AFB}">
      <dgm:prSet/>
      <dgm:spPr/>
      <dgm:t>
        <a:bodyPr/>
        <a:lstStyle/>
        <a:p>
          <a:endParaRPr lang="pl-PL"/>
        </a:p>
      </dgm:t>
    </dgm:pt>
    <dgm:pt modelId="{01238FA1-D24D-4351-9A0B-DAD8F43BFFDD}" type="pres">
      <dgm:prSet presAssocID="{F81D3612-4BE6-4390-9F03-6C93B7DBA73B}" presName="cycle" presStyleCnt="0">
        <dgm:presLayoutVars>
          <dgm:dir/>
          <dgm:resizeHandles val="exact"/>
        </dgm:presLayoutVars>
      </dgm:prSet>
      <dgm:spPr/>
    </dgm:pt>
    <dgm:pt modelId="{63C91E34-2A64-4B08-8CF0-01E1CB1818C3}" type="pres">
      <dgm:prSet presAssocID="{4AE0A14D-741D-4E84-8AB9-40FF9D8FB30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08A15BF-33E8-45AD-9439-9BF316F1ACC3}" type="pres">
      <dgm:prSet presAssocID="{3CFB8883-B6A6-4F0C-92A0-DEB2A4B6A1DC}" presName="sibTrans" presStyleLbl="sibTrans2D1" presStyleIdx="0" presStyleCnt="3"/>
      <dgm:spPr/>
    </dgm:pt>
    <dgm:pt modelId="{54E581EC-CC96-43E0-BDC8-DB19803B5B3D}" type="pres">
      <dgm:prSet presAssocID="{3CFB8883-B6A6-4F0C-92A0-DEB2A4B6A1DC}" presName="connectorText" presStyleLbl="sibTrans2D1" presStyleIdx="0" presStyleCnt="3"/>
      <dgm:spPr/>
    </dgm:pt>
    <dgm:pt modelId="{F1B2E399-24EA-441C-9CC9-B0D8630331D1}" type="pres">
      <dgm:prSet presAssocID="{95C2F374-2974-4D2E-9727-2B824F68F73C}" presName="node" presStyleLbl="node1" presStyleIdx="1" presStyleCnt="3">
        <dgm:presLayoutVars>
          <dgm:bulletEnabled val="1"/>
        </dgm:presLayoutVars>
      </dgm:prSet>
      <dgm:spPr/>
    </dgm:pt>
    <dgm:pt modelId="{3A72F197-7EEA-4D7D-8775-C9CC8A216466}" type="pres">
      <dgm:prSet presAssocID="{01DB5441-9C53-4444-B968-BB893796F230}" presName="sibTrans" presStyleLbl="sibTrans2D1" presStyleIdx="1" presStyleCnt="3"/>
      <dgm:spPr/>
    </dgm:pt>
    <dgm:pt modelId="{F8B11362-E763-47F0-AF7F-EEB30C27B7B4}" type="pres">
      <dgm:prSet presAssocID="{01DB5441-9C53-4444-B968-BB893796F230}" presName="connectorText" presStyleLbl="sibTrans2D1" presStyleIdx="1" presStyleCnt="3"/>
      <dgm:spPr/>
    </dgm:pt>
    <dgm:pt modelId="{8F69C837-E696-4944-A4E1-A8E95A178410}" type="pres">
      <dgm:prSet presAssocID="{0B404694-5394-4D59-B610-ECD039B3A878}" presName="node" presStyleLbl="node1" presStyleIdx="2" presStyleCnt="3">
        <dgm:presLayoutVars>
          <dgm:bulletEnabled val="1"/>
        </dgm:presLayoutVars>
      </dgm:prSet>
      <dgm:spPr/>
    </dgm:pt>
    <dgm:pt modelId="{2F8710DC-5B97-4DAE-B2CD-FA13574D22F3}" type="pres">
      <dgm:prSet presAssocID="{6D51F928-C766-4AB9-B104-C91C745AE333}" presName="sibTrans" presStyleLbl="sibTrans2D1" presStyleIdx="2" presStyleCnt="3"/>
      <dgm:spPr/>
    </dgm:pt>
    <dgm:pt modelId="{52E69D3D-2A17-41EE-A306-AB28A655DD7D}" type="pres">
      <dgm:prSet presAssocID="{6D51F928-C766-4AB9-B104-C91C745AE333}" presName="connectorText" presStyleLbl="sibTrans2D1" presStyleIdx="2" presStyleCnt="3"/>
      <dgm:spPr/>
    </dgm:pt>
  </dgm:ptLst>
  <dgm:cxnLst>
    <dgm:cxn modelId="{7D0529D0-589C-487E-B333-68B18C6C4AFB}" srcId="{F81D3612-4BE6-4390-9F03-6C93B7DBA73B}" destId="{0B404694-5394-4D59-B610-ECD039B3A878}" srcOrd="2" destOrd="0" parTransId="{65049DB4-03FD-435D-92C0-F6C86A7C2681}" sibTransId="{6D51F928-C766-4AB9-B104-C91C745AE333}"/>
    <dgm:cxn modelId="{05315084-C204-4AD5-BB34-CC085BC160E7}" srcId="{F81D3612-4BE6-4390-9F03-6C93B7DBA73B}" destId="{95C2F374-2974-4D2E-9727-2B824F68F73C}" srcOrd="1" destOrd="0" parTransId="{40FD9CBD-CECE-4C91-8FC3-669D80E15675}" sibTransId="{01DB5441-9C53-4444-B968-BB893796F230}"/>
    <dgm:cxn modelId="{104ECD1F-AE77-429D-8892-7A3850382C71}" type="presOf" srcId="{4AE0A14D-741D-4E84-8AB9-40FF9D8FB30F}" destId="{63C91E34-2A64-4B08-8CF0-01E1CB1818C3}" srcOrd="0" destOrd="0" presId="urn:microsoft.com/office/officeart/2005/8/layout/cycle2"/>
    <dgm:cxn modelId="{85975ED0-77BD-4558-8062-B249C2B50339}" type="presOf" srcId="{0B404694-5394-4D59-B610-ECD039B3A878}" destId="{8F69C837-E696-4944-A4E1-A8E95A178410}" srcOrd="0" destOrd="0" presId="urn:microsoft.com/office/officeart/2005/8/layout/cycle2"/>
    <dgm:cxn modelId="{1FF35306-1205-433E-9B51-66D8CAB1EFE8}" type="presOf" srcId="{3CFB8883-B6A6-4F0C-92A0-DEB2A4B6A1DC}" destId="{54E581EC-CC96-43E0-BDC8-DB19803B5B3D}" srcOrd="1" destOrd="0" presId="urn:microsoft.com/office/officeart/2005/8/layout/cycle2"/>
    <dgm:cxn modelId="{9F58C11F-C07B-4687-9183-750CFF38B584}" type="presOf" srcId="{F81D3612-4BE6-4390-9F03-6C93B7DBA73B}" destId="{01238FA1-D24D-4351-9A0B-DAD8F43BFFDD}" srcOrd="0" destOrd="0" presId="urn:microsoft.com/office/officeart/2005/8/layout/cycle2"/>
    <dgm:cxn modelId="{1FA45D8A-0171-4AAF-A1DA-AF4C0FF499FB}" type="presOf" srcId="{01DB5441-9C53-4444-B968-BB893796F230}" destId="{3A72F197-7EEA-4D7D-8775-C9CC8A216466}" srcOrd="0" destOrd="0" presId="urn:microsoft.com/office/officeart/2005/8/layout/cycle2"/>
    <dgm:cxn modelId="{20765291-5BE8-4D23-97AD-A3EBC2E423C7}" type="presOf" srcId="{6D51F928-C766-4AB9-B104-C91C745AE333}" destId="{2F8710DC-5B97-4DAE-B2CD-FA13574D22F3}" srcOrd="0" destOrd="0" presId="urn:microsoft.com/office/officeart/2005/8/layout/cycle2"/>
    <dgm:cxn modelId="{C0C3D466-0899-4CE1-B528-5B8611619291}" type="presOf" srcId="{6D51F928-C766-4AB9-B104-C91C745AE333}" destId="{52E69D3D-2A17-41EE-A306-AB28A655DD7D}" srcOrd="1" destOrd="0" presId="urn:microsoft.com/office/officeart/2005/8/layout/cycle2"/>
    <dgm:cxn modelId="{44DE0522-ECD5-4280-BCBE-61A81D0C9F61}" type="presOf" srcId="{95C2F374-2974-4D2E-9727-2B824F68F73C}" destId="{F1B2E399-24EA-441C-9CC9-B0D8630331D1}" srcOrd="0" destOrd="0" presId="urn:microsoft.com/office/officeart/2005/8/layout/cycle2"/>
    <dgm:cxn modelId="{6F4060CF-E45D-4C93-8ECC-DC57D9584EFA}" srcId="{F81D3612-4BE6-4390-9F03-6C93B7DBA73B}" destId="{4AE0A14D-741D-4E84-8AB9-40FF9D8FB30F}" srcOrd="0" destOrd="0" parTransId="{C3E5ADAA-4D62-4C7C-A2E0-7BAD99A668C6}" sibTransId="{3CFB8883-B6A6-4F0C-92A0-DEB2A4B6A1DC}"/>
    <dgm:cxn modelId="{7D978EF3-2B20-43BB-9946-BB0A6EE9ED2B}" type="presOf" srcId="{3CFB8883-B6A6-4F0C-92A0-DEB2A4B6A1DC}" destId="{108A15BF-33E8-45AD-9439-9BF316F1ACC3}" srcOrd="0" destOrd="0" presId="urn:microsoft.com/office/officeart/2005/8/layout/cycle2"/>
    <dgm:cxn modelId="{F68DDA51-93A6-4C42-ADC2-A4993B002D48}" type="presOf" srcId="{01DB5441-9C53-4444-B968-BB893796F230}" destId="{F8B11362-E763-47F0-AF7F-EEB30C27B7B4}" srcOrd="1" destOrd="0" presId="urn:microsoft.com/office/officeart/2005/8/layout/cycle2"/>
    <dgm:cxn modelId="{819F8758-127D-4D53-8E27-0BAAFDAEBBAD}" type="presParOf" srcId="{01238FA1-D24D-4351-9A0B-DAD8F43BFFDD}" destId="{63C91E34-2A64-4B08-8CF0-01E1CB1818C3}" srcOrd="0" destOrd="0" presId="urn:microsoft.com/office/officeart/2005/8/layout/cycle2"/>
    <dgm:cxn modelId="{BACD2827-4B2A-481E-9EE2-93F3785D906E}" type="presParOf" srcId="{01238FA1-D24D-4351-9A0B-DAD8F43BFFDD}" destId="{108A15BF-33E8-45AD-9439-9BF316F1ACC3}" srcOrd="1" destOrd="0" presId="urn:microsoft.com/office/officeart/2005/8/layout/cycle2"/>
    <dgm:cxn modelId="{3E33D4E1-3FFF-4A8C-8DEC-69FFA842EB67}" type="presParOf" srcId="{108A15BF-33E8-45AD-9439-9BF316F1ACC3}" destId="{54E581EC-CC96-43E0-BDC8-DB19803B5B3D}" srcOrd="0" destOrd="0" presId="urn:microsoft.com/office/officeart/2005/8/layout/cycle2"/>
    <dgm:cxn modelId="{EF62BEE6-0F82-49B3-8675-0930B4CCF7FC}" type="presParOf" srcId="{01238FA1-D24D-4351-9A0B-DAD8F43BFFDD}" destId="{F1B2E399-24EA-441C-9CC9-B0D8630331D1}" srcOrd="2" destOrd="0" presId="urn:microsoft.com/office/officeart/2005/8/layout/cycle2"/>
    <dgm:cxn modelId="{AF891E77-D37F-419C-8330-795B2FA0F939}" type="presParOf" srcId="{01238FA1-D24D-4351-9A0B-DAD8F43BFFDD}" destId="{3A72F197-7EEA-4D7D-8775-C9CC8A216466}" srcOrd="3" destOrd="0" presId="urn:microsoft.com/office/officeart/2005/8/layout/cycle2"/>
    <dgm:cxn modelId="{683F7B8B-657C-4CB6-A2DC-A2486478151B}" type="presParOf" srcId="{3A72F197-7EEA-4D7D-8775-C9CC8A216466}" destId="{F8B11362-E763-47F0-AF7F-EEB30C27B7B4}" srcOrd="0" destOrd="0" presId="urn:microsoft.com/office/officeart/2005/8/layout/cycle2"/>
    <dgm:cxn modelId="{AA368DCC-199E-412B-B607-32370C605C0E}" type="presParOf" srcId="{01238FA1-D24D-4351-9A0B-DAD8F43BFFDD}" destId="{8F69C837-E696-4944-A4E1-A8E95A178410}" srcOrd="4" destOrd="0" presId="urn:microsoft.com/office/officeart/2005/8/layout/cycle2"/>
    <dgm:cxn modelId="{2034D324-3857-47CA-9908-67EADFABF12E}" type="presParOf" srcId="{01238FA1-D24D-4351-9A0B-DAD8F43BFFDD}" destId="{2F8710DC-5B97-4DAE-B2CD-FA13574D22F3}" srcOrd="5" destOrd="0" presId="urn:microsoft.com/office/officeart/2005/8/layout/cycle2"/>
    <dgm:cxn modelId="{99A43F6C-5763-4A7B-ABF6-433F7BDF98C9}" type="presParOf" srcId="{2F8710DC-5B97-4DAE-B2CD-FA13574D22F3}" destId="{52E69D3D-2A17-41EE-A306-AB28A655DD7D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A1099A-FAD4-4DE6-AD2F-49794165A7C1}" type="datetimeFigureOut">
              <a:rPr lang="pl-PL" smtClean="0"/>
              <a:t>2016-04-12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F9057C-9691-4AEF-B4E0-1944EB30B83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785926"/>
            <a:ext cx="7772400" cy="2928958"/>
          </a:xfrm>
        </p:spPr>
        <p:txBody>
          <a:bodyPr>
            <a:normAutofit/>
          </a:bodyPr>
          <a:lstStyle/>
          <a:p>
            <a:r>
              <a:rPr lang="pl-PL" sz="2700" b="1" dirty="0"/>
              <a:t>SYSTEMOWA INTERWENCJA W SZKOLE - NA CZYM POLEGA BUDOWANIE BEZPIECZEŃSTWA W SZKOLE NA PODSTAWIE DOŚWIADCZEŃ PROGRAMU "TAMUJEMY </a:t>
            </a:r>
            <a:r>
              <a:rPr lang="pl-PL" sz="2700" b="1" dirty="0" smtClean="0"/>
              <a:t>PRZEMOC</a:t>
            </a:r>
            <a:r>
              <a:rPr lang="pl-PL" sz="2700" dirty="0" smtClean="0"/>
              <a:t>”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Lidia Karczmarz</a:t>
            </a:r>
          </a:p>
          <a:p>
            <a:endParaRPr lang="pl-PL" sz="2400" dirty="0"/>
          </a:p>
        </p:txBody>
      </p:sp>
      <p:pic>
        <p:nvPicPr>
          <p:cNvPr id="1026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857620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systemach nie ma zdarzeń i procesów izolowanych. Oddziaływanie na wybrany podsystem może spowodować odpowiedź w innym podsystemie.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Powiązania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00702"/>
            <a:ext cx="321467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Wychodząc z różnych źródeł można dojść do tych samych rezultatów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Do poczucia bezpieczeństwa w szkole można dojść różnymi drogami.</a:t>
            </a:r>
          </a:p>
          <a:p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Ekwifinalność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286388"/>
            <a:ext cx="3214678" cy="15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To samo zachowanie może mieć wiele różnych skutków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Konflikt w gronie może powodować różne reakcje nauczycieli. 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Ekwipotencjalność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429264"/>
            <a:ext cx="3214678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System zbudowany jest z nawzajem na siebie oddziaływujących podsystemów. Dana jednostka może być częścią wielu podsystemów. Jednostki w podsystemie muszą łączyć relacje. </a:t>
            </a:r>
          </a:p>
          <a:p>
            <a:endParaRPr lang="pl-PL" dirty="0" smtClean="0"/>
          </a:p>
          <a:p>
            <a:r>
              <a:rPr lang="pl-PL" dirty="0" smtClean="0"/>
              <a:t>Podsystemy: uczniowie, rodzice, nauczyciele, wychowawcy, nauczyciele w-f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Podsystemy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286388"/>
            <a:ext cx="3214678" cy="15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Każde zachowanie ma funkcje w systemie: zbliża i oddala osoby, pozwala zaspakajać potrzeby członków, budować granice etc. Zachowania naruszające bezpieczeństwo również: </a:t>
            </a:r>
          </a:p>
          <a:p>
            <a:pPr>
              <a:buNone/>
            </a:pPr>
            <a:r>
              <a:rPr lang="pl-PL" dirty="0" smtClean="0"/>
              <a:t>Trudny uczeń w klasie:</a:t>
            </a:r>
          </a:p>
          <a:p>
            <a:r>
              <a:rPr lang="pl-PL" dirty="0" smtClean="0"/>
              <a:t>pozwala na niekonfrontowanie się pozostałych uczniów; </a:t>
            </a:r>
          </a:p>
          <a:p>
            <a:r>
              <a:rPr lang="pl-PL" dirty="0" smtClean="0"/>
              <a:t>wychowawca dostaje wsparcie od innych nauczycieli; </a:t>
            </a:r>
          </a:p>
          <a:p>
            <a:r>
              <a:rPr lang="pl-PL" dirty="0" smtClean="0"/>
              <a:t>skłoceni rodzice się jednoczą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Zachowania analizowane z perspektywy funkcji w systemie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Na zewnątrz systemu i pomiędzy systemami występują granice – normy, przestrzeń komunikacyjna itp., które pozwalają stwierdzić, kto jest lub nie częścią systemu, podsystemu:</a:t>
            </a:r>
          </a:p>
          <a:p>
            <a:r>
              <a:rPr lang="pl-PL" dirty="0" smtClean="0"/>
              <a:t>Granice zbyt luźne</a:t>
            </a:r>
          </a:p>
          <a:p>
            <a:r>
              <a:rPr lang="pl-PL" dirty="0" smtClean="0"/>
              <a:t>Granice zbyt sztywne</a:t>
            </a:r>
          </a:p>
          <a:p>
            <a:r>
              <a:rPr lang="pl-PL" dirty="0" smtClean="0"/>
              <a:t>Granice adekwatne</a:t>
            </a:r>
          </a:p>
          <a:p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r>
              <a:rPr lang="pl-PL" dirty="0" smtClean="0"/>
              <a:t>Granice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00702"/>
            <a:ext cx="321467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Nauczyciel opowiada uczniom o prywatnym życiu kolegów</a:t>
            </a:r>
          </a:p>
          <a:p>
            <a:r>
              <a:rPr lang="pl-PL" dirty="0" smtClean="0"/>
              <a:t>Obcy ludzie mogą swobodnie i bez kontroli chodzić po szkole</a:t>
            </a:r>
          </a:p>
          <a:p>
            <a:r>
              <a:rPr lang="pl-PL" dirty="0" smtClean="0"/>
              <a:t>Nauczyciele wciągani w kłótnie z rodzicami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Zbyt luźne granice sprawiają, że dany system nie daje poczucia bezpieczeństwa.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Granice zbyt luźne</a:t>
            </a:r>
            <a:endParaRPr lang="pl-PL" sz="3600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Zgłaszanie przemocy nauczycielowi postrzegane jako konfidenctwo</a:t>
            </a:r>
          </a:p>
          <a:p>
            <a:r>
              <a:rPr lang="pl-PL" dirty="0" smtClean="0"/>
              <a:t>Nauczyciele „z wieloletnim stażem” i „młodzi” jako dwa silne obozy</a:t>
            </a:r>
          </a:p>
          <a:p>
            <a:r>
              <a:rPr lang="pl-PL" dirty="0" smtClean="0"/>
              <a:t>Bardzo trudno wejść do szkoły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Zbyt sztywne granice utrudniają przepływ komunikacji. 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pl-PL" sz="3600" dirty="0" smtClean="0"/>
              <a:t>Granice zbyt sztywne</a:t>
            </a:r>
            <a:endParaRPr lang="pl-PL" sz="3600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00702"/>
            <a:ext cx="321467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System, w którym pomimo zagrożeń, wewnętrznych ale i zewnętrznych udaje się zachować parametry dające poczucie bezpieczeńśtwa innym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dający bezpieczeństwo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Stabilna kluczowa relacja</a:t>
            </a:r>
          </a:p>
          <a:p>
            <a:r>
              <a:rPr lang="pl-PL" dirty="0" smtClean="0"/>
              <a:t>Granice systemu wyraźne lecz przepuszczalne</a:t>
            </a:r>
          </a:p>
          <a:p>
            <a:r>
              <a:rPr lang="pl-PL" dirty="0" smtClean="0"/>
              <a:t>Władza w systemie u osób odpowiedzialnych za bezpieczeństwo</a:t>
            </a:r>
          </a:p>
          <a:p>
            <a:r>
              <a:rPr lang="pl-PL" dirty="0" smtClean="0"/>
              <a:t>Osoby odpowiedzialne za bezpieczeństwo posiadają kompetencje</a:t>
            </a:r>
          </a:p>
          <a:p>
            <a:r>
              <a:rPr lang="pl-PL" dirty="0" smtClean="0"/>
              <a:t>Tworzone są sojusze a nie koalicje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Wskaźniki bezpiecznego systemu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00702"/>
            <a:ext cx="321467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9"/>
            <a:ext cx="8229600" cy="3071834"/>
          </a:xfrm>
        </p:spPr>
        <p:txBody>
          <a:bodyPr/>
          <a:lstStyle/>
          <a:p>
            <a:r>
              <a:rPr lang="pl-PL" dirty="0" smtClean="0"/>
              <a:t>Systemowe myślenie w kontekście szkoły</a:t>
            </a:r>
          </a:p>
          <a:p>
            <a:r>
              <a:rPr lang="pl-PL" dirty="0" smtClean="0"/>
              <a:t>Cechy bezpiecznego systemu</a:t>
            </a:r>
          </a:p>
          <a:p>
            <a:r>
              <a:rPr lang="pl-PL" dirty="0" smtClean="0"/>
              <a:t>Wprowadzanie zmian</a:t>
            </a:r>
          </a:p>
          <a:p>
            <a:r>
              <a:rPr lang="pl-PL" dirty="0" smtClean="0"/>
              <a:t>Program „Tamujemy przemoc”</a:t>
            </a:r>
          </a:p>
          <a:p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5572140"/>
            <a:ext cx="3286116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Relacja osób na stałe budujących system</a:t>
            </a:r>
          </a:p>
          <a:p>
            <a:pPr>
              <a:buNone/>
            </a:pPr>
            <a:r>
              <a:rPr lang="pl-PL" sz="2400" dirty="0" smtClean="0"/>
              <a:t>Grono pedagogiczne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Podtrzymaniu stabilności kluczowej relacji podporządkowane są zachowania wszystkich elementów systemu. Podtrzymanie zarówno pozytywnej jak i konfliktowej relacji.</a:t>
            </a:r>
            <a:endParaRPr lang="pl-PL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pl-PL" dirty="0" smtClean="0"/>
              <a:t>Kluczowa relacja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00702"/>
            <a:ext cx="321467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Uczniowie nie boją się mówić o swoich problemach</a:t>
            </a:r>
          </a:p>
          <a:p>
            <a:r>
              <a:rPr lang="pl-PL" dirty="0" smtClean="0"/>
              <a:t>Rodzice wiedza kiedy i w jakis posób mogą skontaktować się z nauczycielami</a:t>
            </a:r>
          </a:p>
          <a:p>
            <a:r>
              <a:rPr lang="pl-PL" dirty="0" smtClean="0"/>
              <a:t>Do szkoły mogą wejść wszyscy, ale są pytani w jakim celu?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Wyraźne i przepuszczalne granice systemu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/>
          <a:lstStyle/>
          <a:p>
            <a:r>
              <a:rPr lang="pl-PL" dirty="0" smtClean="0"/>
              <a:t>Nauczyciele podejmują najwazniejsze decyzje, ale uczniowie mają głos w sprawach, które ich dotyczą; nauczyciele opiekują się uczniami, podejmują decyzje kierując się ich dobrem, czasem w brew ich oczekiwaniom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Władza w systemie u osób formalnie odpowiedzialnych za bezpieczeństwo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/>
          <a:lstStyle/>
          <a:p>
            <a:r>
              <a:rPr lang="pl-PL" dirty="0" smtClean="0"/>
              <a:t>Nauczyciele potrafią ocenić poziom zagrożenia przemocą; znają mechanizmy; potrafią podejmować interwencje i działania profilaktyczne; rozmawiać o przemocy, wspólpracować i budowac relacje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Osoby odpowiedzialne za bezpieczeństwo posiadają kompetencje</a:t>
            </a:r>
            <a:endParaRPr lang="pl-PL" sz="3200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3935613"/>
          </a:xfrm>
        </p:spPr>
        <p:txBody>
          <a:bodyPr/>
          <a:lstStyle/>
          <a:p>
            <a:r>
              <a:rPr lang="pl-PL" dirty="0" smtClean="0"/>
              <a:t>„na rzecz” a nie „przeciwko”czy „w obronie”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Nauczyciele na rzecz jakiegos ucznia, a nie w obronie przed nim, czy przeciwko jego rodzicom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Tworzone są sojusze a nie koalicje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00702"/>
            <a:ext cx="321467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just"/>
            <a:r>
              <a:rPr lang="pl-PL" dirty="0" smtClean="0"/>
              <a:t>Posiada stabilną kluczową relacje, opartą o współpracę i budującą sojusze na rzecz wychowania uczniów.</a:t>
            </a:r>
          </a:p>
          <a:p>
            <a:pPr algn="just"/>
            <a:r>
              <a:rPr lang="pl-PL" dirty="0" smtClean="0"/>
              <a:t>Grono pedagogiczne posiada kompetencje do zapewnienia bezpieczeństwa, bierze za to odpowiedzialność i nie boi się prosić o pomoc osoby z zewnątrz.</a:t>
            </a:r>
          </a:p>
          <a:p>
            <a:pPr algn="just"/>
            <a:r>
              <a:rPr lang="pl-PL" dirty="0" smtClean="0"/>
              <a:t>Granice są stabilne ale przepuszczalne</a:t>
            </a:r>
          </a:p>
          <a:p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Bezpieczna szkoła to ...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00702"/>
            <a:ext cx="321467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txBody>
          <a:bodyPr/>
          <a:lstStyle/>
          <a:p>
            <a:r>
              <a:rPr lang="pl-PL" dirty="0" smtClean="0"/>
              <a:t>Oddziaływania w różnych miejscach</a:t>
            </a:r>
          </a:p>
          <a:p>
            <a:r>
              <a:rPr lang="pl-PL" dirty="0" smtClean="0"/>
              <a:t>siła sprzyjająca zmianom vs siła dążaca do utrzymania „statusu quo”</a:t>
            </a:r>
          </a:p>
          <a:p>
            <a:r>
              <a:rPr lang="pl-PL" dirty="0" smtClean="0"/>
              <a:t>Wewnętrzni sojusznicy</a:t>
            </a:r>
          </a:p>
          <a:p>
            <a:r>
              <a:rPr lang="pl-PL" dirty="0" smtClean="0"/>
              <a:t>Gotowość do zmiany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Wprowadzanie zmian w systemach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429264"/>
            <a:ext cx="3214678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r>
              <a:rPr lang="pl-PL" sz="4400" dirty="0" smtClean="0"/>
              <a:t>„TAMUJEMY PRZEMOC”</a:t>
            </a:r>
          </a:p>
          <a:p>
            <a:pPr algn="ctr">
              <a:buNone/>
            </a:pPr>
            <a:r>
              <a:rPr lang="pl-PL" sz="3600" dirty="0" smtClean="0"/>
              <a:t>- </a:t>
            </a:r>
            <a:r>
              <a:rPr lang="pl-PL" sz="3200" dirty="0" smtClean="0"/>
              <a:t>PROGRAM PILOTAŻOWY</a:t>
            </a:r>
            <a:endParaRPr lang="pl-PL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85884"/>
          </a:xfrm>
        </p:spPr>
        <p:txBody>
          <a:bodyPr>
            <a:normAutofit/>
          </a:bodyPr>
          <a:lstStyle/>
          <a:p>
            <a:r>
              <a:rPr lang="pl-PL" dirty="0" smtClean="0"/>
              <a:t>Przełożenie teorii na praktykę 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649861"/>
          </a:xfrm>
        </p:spPr>
        <p:txBody>
          <a:bodyPr/>
          <a:lstStyle/>
          <a:p>
            <a:r>
              <a:rPr lang="pl-PL" dirty="0" smtClean="0"/>
              <a:t>Fundacja Falochron, Krakowski Ośrodek Terapii, Gmina Miejska Kraków</a:t>
            </a:r>
          </a:p>
          <a:p>
            <a:r>
              <a:rPr lang="pl-PL" dirty="0" smtClean="0"/>
              <a:t>Szkoły podstawowe</a:t>
            </a:r>
          </a:p>
          <a:p>
            <a:r>
              <a:rPr lang="pl-PL" dirty="0" smtClean="0"/>
              <a:t>Czas trwania: 01.2015-06.2016</a:t>
            </a:r>
          </a:p>
          <a:p>
            <a:r>
              <a:rPr lang="pl-PL" dirty="0" smtClean="0"/>
              <a:t>I etap 01.2015-06.2016 – Szkolenie liderów zmiany</a:t>
            </a:r>
          </a:p>
          <a:p>
            <a:r>
              <a:rPr lang="pl-PL" dirty="0" smtClean="0"/>
              <a:t>II etap 09.2015-06.2016 – Oddziaływania w szkołach</a:t>
            </a:r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„Tamujemy przemoc” – przykład programu budującego bezpieczeństwo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643578"/>
            <a:ext cx="3214678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I</a:t>
            </a:r>
            <a:r>
              <a:rPr lang="pl-PL" sz="2400" dirty="0" smtClean="0"/>
              <a:t> etap: </a:t>
            </a:r>
            <a:r>
              <a:rPr lang="pl-PL" sz="2400" dirty="0" smtClean="0"/>
              <a:t>Szkolenie liderów zmiany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 (01-06.2015)</a:t>
            </a:r>
          </a:p>
          <a:p>
            <a:r>
              <a:rPr lang="pl-PL" sz="2400" dirty="0" smtClean="0"/>
              <a:t>93 nauczycieli z 27 szkół, 7 grup po 80 godz </a:t>
            </a:r>
          </a:p>
          <a:p>
            <a:r>
              <a:rPr lang="pl-PL" sz="2400" dirty="0" smtClean="0"/>
              <a:t>Miejsce: Fundacja Falochron</a:t>
            </a:r>
          </a:p>
          <a:p>
            <a:r>
              <a:rPr lang="pl-PL" sz="2400" dirty="0" smtClean="0"/>
              <a:t>Konsultacje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Tamujemy przemoc- konstrukcja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00702"/>
            <a:ext cx="321467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Szkoła jako system</a:t>
            </a:r>
            <a:endParaRPr lang="pl-PL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76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143644"/>
            <a:ext cx="44694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kumimoji="0" lang="pl-P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29322" y="5715016"/>
            <a:ext cx="3214678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 smtClean="0"/>
              <a:t>93 uczestników (3 os./szkoła) z różnymi oczekiwaniami, motywacją i doświadczeniem</a:t>
            </a:r>
          </a:p>
          <a:p>
            <a:r>
              <a:rPr lang="pl-PL" sz="2400" dirty="0" smtClean="0"/>
              <a:t>10 trenerów</a:t>
            </a:r>
          </a:p>
          <a:p>
            <a:r>
              <a:rPr lang="pl-PL" sz="2400" dirty="0" smtClean="0"/>
              <a:t>80godz/Pięć 16 godz. szkoleń </a:t>
            </a:r>
          </a:p>
          <a:p>
            <a:endParaRPr lang="pl-PL" sz="2400" dirty="0" smtClean="0"/>
          </a:p>
          <a:p>
            <a:r>
              <a:rPr lang="pl-PL" sz="2400" dirty="0" smtClean="0"/>
              <a:t>Temat: systemowe myslenie/procedury postępowania w przypadku przemocy w szkole; nwiązywanie kontaktu indywidualnego z osobą w kryzysie/praca z klasą/wpr.zmian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Wiele dyskusji, doświadczeń, emocji, obaw i planów...</a:t>
            </a:r>
          </a:p>
          <a:p>
            <a:endParaRPr lang="pl-PL" sz="2400" dirty="0" smtClean="0"/>
          </a:p>
          <a:p>
            <a:endParaRPr lang="pl-PL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Podczas I etapu...</a:t>
            </a:r>
            <a:endParaRPr lang="pl-PL" sz="3600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643578"/>
            <a:ext cx="3214678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Ogólne zadowolenie 4,7 (skala 1-5)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Mocne strony projektu: wiedza i umiejętności; wymiana doświadczeń/wsparcie; motywacja/możliwość własnego rozwoju</a:t>
            </a:r>
          </a:p>
          <a:p>
            <a:endParaRPr lang="pl-PL" dirty="0" smtClean="0"/>
          </a:p>
          <a:p>
            <a:r>
              <a:rPr lang="pl-PL" dirty="0" smtClean="0"/>
              <a:t>Propozycje zmian: szkolenie dla całego grona; częstsze zjazdy/kontynuacja projektu; 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Ankieta podsumowująca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15 zgłoszonych szkół </a:t>
            </a:r>
          </a:p>
          <a:p>
            <a:r>
              <a:rPr lang="pl-PL" dirty="0" smtClean="0"/>
              <a:t>5 szkół: kompleksowe działania</a:t>
            </a:r>
          </a:p>
          <a:p>
            <a:r>
              <a:rPr lang="pl-PL" dirty="0" smtClean="0"/>
              <a:t>10 szkół: wpsarcie 12 godz. </a:t>
            </a:r>
            <a:r>
              <a:rPr lang="pl-PL" dirty="0"/>
              <a:t>d</a:t>
            </a:r>
            <a:r>
              <a:rPr lang="pl-PL" dirty="0" smtClean="0"/>
              <a:t>ziałań, udział w gr. </a:t>
            </a:r>
            <a:r>
              <a:rPr lang="pl-PL" dirty="0"/>
              <a:t>e</a:t>
            </a:r>
            <a:r>
              <a:rPr lang="pl-PL" dirty="0" smtClean="0"/>
              <a:t>-learningowej i Szkole dla rodziców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pl-PL" dirty="0" smtClean="0"/>
              <a:t>Pomiędzy etapami...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00702"/>
            <a:ext cx="321467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/>
              <a:t>Kryteria wyboru:</a:t>
            </a:r>
          </a:p>
          <a:p>
            <a:r>
              <a:rPr lang="pl-PL" sz="2400" dirty="0" smtClean="0"/>
              <a:t>Motywacja przeszkolonych osób w I etapie do bycia liderem zmiany w swojej szkole;</a:t>
            </a:r>
          </a:p>
          <a:p>
            <a:r>
              <a:rPr lang="pl-PL" sz="2400" dirty="0" smtClean="0"/>
              <a:t>Poparcie i zaangażowanie dyrektora</a:t>
            </a:r>
          </a:p>
          <a:p>
            <a:r>
              <a:rPr lang="pl-PL" sz="2400" dirty="0" smtClean="0"/>
              <a:t>Motywacja grona do udziału w dodatkowych zajęciach</a:t>
            </a:r>
          </a:p>
          <a:p>
            <a:r>
              <a:rPr lang="pl-PL" sz="2400" dirty="0" smtClean="0"/>
              <a:t>Otwartość  przedstawicieli szkoły w mówieniu o problemach </a:t>
            </a:r>
          </a:p>
          <a:p>
            <a:r>
              <a:rPr lang="pl-PL" sz="2400" dirty="0" smtClean="0"/>
              <a:t>Gotowość szkoły do brania odpowiedzialności za podejmowane działania</a:t>
            </a:r>
          </a:p>
          <a:p>
            <a:r>
              <a:rPr lang="pl-PL" sz="2400" dirty="0" smtClean="0"/>
              <a:t>Zróżnicowanie szkół pod wzgl. wielkość, położenie geograficzne, złożoności zgłaszanych problemów</a:t>
            </a:r>
            <a:endParaRPr lang="pl-PL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939784"/>
          </a:xfrm>
        </p:spPr>
        <p:txBody>
          <a:bodyPr/>
          <a:lstStyle/>
          <a:p>
            <a:r>
              <a:rPr lang="pl-PL" dirty="0" smtClean="0"/>
              <a:t>Pomiędzy etapami...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929330"/>
            <a:ext cx="3214678" cy="92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Szkolenia/gr. </a:t>
            </a:r>
            <a:r>
              <a:rPr lang="pl-PL" sz="2400" dirty="0"/>
              <a:t>r</a:t>
            </a:r>
            <a:r>
              <a:rPr lang="pl-PL" sz="2400" dirty="0" smtClean="0"/>
              <a:t>obocze dla grona pedagogicznego</a:t>
            </a:r>
          </a:p>
          <a:p>
            <a:r>
              <a:rPr lang="pl-PL" sz="2400" dirty="0" smtClean="0"/>
              <a:t>Warsztaty dla uczniów</a:t>
            </a:r>
          </a:p>
          <a:p>
            <a:r>
              <a:rPr lang="pl-PL" sz="2400" dirty="0" smtClean="0"/>
              <a:t>Kwestionariusz Bezpieczeństwa/Mapping</a:t>
            </a:r>
          </a:p>
          <a:p>
            <a:r>
              <a:rPr lang="pl-PL" sz="2400" dirty="0" smtClean="0"/>
              <a:t>Szkoła dla rodziców</a:t>
            </a:r>
          </a:p>
          <a:p>
            <a:r>
              <a:rPr lang="pl-PL" sz="2400" dirty="0" smtClean="0"/>
              <a:t>Konsultacje</a:t>
            </a:r>
          </a:p>
          <a:p>
            <a:pPr>
              <a:buNone/>
            </a:pPr>
            <a:r>
              <a:rPr lang="pl-PL" sz="2400" dirty="0" smtClean="0"/>
              <a:t>Od 110 do 220 godz dla szkoły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12 trenerów; 5 opiekunów szkół; 5 zespołów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II Etap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643578"/>
            <a:ext cx="3214678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Wzrost kompetencji</a:t>
            </a:r>
          </a:p>
          <a:p>
            <a:r>
              <a:rPr lang="pl-PL" dirty="0" smtClean="0"/>
              <a:t>Budowanie stabilnej kluczowej relacji</a:t>
            </a:r>
          </a:p>
          <a:p>
            <a:r>
              <a:rPr lang="pl-PL" dirty="0" smtClean="0"/>
              <a:t>Pozbawienie funkcjonalności zachowań agresywnych</a:t>
            </a:r>
          </a:p>
          <a:p>
            <a:r>
              <a:rPr lang="pl-PL" dirty="0" smtClean="0"/>
              <a:t>Budowanie stabilnych, ale otwartych granic</a:t>
            </a:r>
          </a:p>
          <a:p>
            <a:r>
              <a:rPr lang="pl-PL" dirty="0" smtClean="0"/>
              <a:t>Osiągnięcie stabilnej samoregulacji systemu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Cel podejmowanych działań:</a:t>
            </a:r>
            <a:endParaRPr lang="pl-PL" sz="3200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/>
          <a:lstStyle/>
          <a:p>
            <a:r>
              <a:rPr lang="pl-PL" dirty="0" smtClean="0"/>
              <a:t>Ewaluacja</a:t>
            </a:r>
          </a:p>
          <a:p>
            <a:r>
              <a:rPr lang="pl-PL" dirty="0" smtClean="0"/>
              <a:t>Analiza</a:t>
            </a:r>
          </a:p>
          <a:p>
            <a:r>
              <a:rPr lang="pl-PL" dirty="0" smtClean="0"/>
              <a:t>Wnioski</a:t>
            </a:r>
          </a:p>
          <a:p>
            <a:r>
              <a:rPr lang="pl-PL" dirty="0" smtClean="0"/>
              <a:t>Plany...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14446"/>
          </a:xfrm>
        </p:spPr>
        <p:txBody>
          <a:bodyPr/>
          <a:lstStyle/>
          <a:p>
            <a:r>
              <a:rPr lang="pl-PL" dirty="0" smtClean="0"/>
              <a:t>  </a:t>
            </a:r>
            <a:r>
              <a:rPr lang="pl-PL" sz="3600" dirty="0" smtClean="0"/>
              <a:t>Co potem...?</a:t>
            </a:r>
            <a:endParaRPr lang="pl-PL" sz="3600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85926"/>
            <a:ext cx="8229600" cy="1928826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Dziękuję za uwagę!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Myślenie linearne</a:t>
            </a:r>
            <a:endParaRPr lang="pl-PL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29322" y="5786454"/>
            <a:ext cx="3214678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Myślenie systemowe</a:t>
            </a:r>
            <a:endParaRPr lang="pl-PL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2910" y="1214422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29322" y="5715016"/>
            <a:ext cx="3214678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Synergia (wspóldziałanie)</a:t>
            </a:r>
          </a:p>
          <a:p>
            <a:r>
              <a:rPr lang="pl-PL" dirty="0" smtClean="0"/>
              <a:t>Prymat całości nad częściami</a:t>
            </a:r>
          </a:p>
          <a:p>
            <a:r>
              <a:rPr lang="pl-PL" dirty="0" smtClean="0"/>
              <a:t>Powiązania </a:t>
            </a:r>
          </a:p>
          <a:p>
            <a:r>
              <a:rPr lang="pl-PL" dirty="0" smtClean="0"/>
              <a:t>Ekwifinalność i ekwipotencjalność</a:t>
            </a:r>
          </a:p>
          <a:p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Cechy myślenia systemowego</a:t>
            </a:r>
            <a:endParaRPr lang="pl-PL" sz="3600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572140"/>
            <a:ext cx="321467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9993"/>
          </a:xfrm>
        </p:spPr>
        <p:txBody>
          <a:bodyPr/>
          <a:lstStyle/>
          <a:p>
            <a:pPr>
              <a:buNone/>
            </a:pPr>
            <a:r>
              <a:rPr lang="pl-PL" sz="2400" dirty="0" smtClean="0"/>
              <a:t>System jako całość nie jest sumą części. Jest nową jakością dzięki powiązaniom</a:t>
            </a:r>
          </a:p>
          <a:p>
            <a:r>
              <a:rPr lang="pl-PL" dirty="0" smtClean="0"/>
              <a:t>Dodatnia</a:t>
            </a:r>
          </a:p>
          <a:p>
            <a:pPr>
              <a:buNone/>
            </a:pPr>
            <a:r>
              <a:rPr lang="pl-PL" sz="2400" dirty="0" smtClean="0"/>
              <a:t>Przeciętni uczniowie – dobry wynik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dirty="0" smtClean="0"/>
              <a:t>Neutralna</a:t>
            </a:r>
          </a:p>
          <a:p>
            <a:pPr>
              <a:buNone/>
            </a:pPr>
            <a:r>
              <a:rPr lang="pl-PL" sz="2400" dirty="0" smtClean="0"/>
              <a:t>Dobrzy uczniowie – dobry wynik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dirty="0" smtClean="0"/>
              <a:t>Ujemna</a:t>
            </a:r>
          </a:p>
          <a:p>
            <a:pPr>
              <a:buNone/>
            </a:pPr>
            <a:r>
              <a:rPr lang="pl-PL" sz="2400" dirty="0" smtClean="0"/>
              <a:t>Dobrzy uczniowie – przeciętny wynik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Synergia </a:t>
            </a:r>
            <a:r>
              <a:rPr lang="pl-PL" sz="3200" dirty="0" smtClean="0"/>
              <a:t>nowa jakość</a:t>
            </a:r>
            <a:endParaRPr lang="pl-PL" sz="3200" dirty="0"/>
          </a:p>
        </p:txBody>
      </p:sp>
      <p:pic>
        <p:nvPicPr>
          <p:cNvPr id="6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643578"/>
            <a:ext cx="3214678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Agresja w klasie nie wynika tylko z sytuacji rodzinnej każdego ucznia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</a:t>
            </a:r>
            <a:r>
              <a:rPr lang="pl-PL" dirty="0" smtClean="0"/>
              <a:t>ynergia</a:t>
            </a:r>
            <a:endParaRPr lang="pl-PL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643578"/>
            <a:ext cx="3214678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System jako całość silniej wpływa na swoje elementy (podsystemy) niż odwrotnie</a:t>
            </a:r>
          </a:p>
          <a:p>
            <a:r>
              <a:rPr lang="pl-PL" dirty="0" smtClean="0"/>
              <a:t>„Nawet grzeczne dzieci będą się włączać w przemoc, jeśli takie zasady będą obowiązywać w danej klasie</a:t>
            </a:r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Prymat całości nad częściami</a:t>
            </a:r>
            <a:endParaRPr lang="pl-PL" sz="4000" dirty="0"/>
          </a:p>
        </p:txBody>
      </p:sp>
      <p:pic>
        <p:nvPicPr>
          <p:cNvPr id="4" name="Picture 2" descr="C:\Users\Uzytkownik\Downloads\Falochron_logo_kolor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643578"/>
            <a:ext cx="3214678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4176</TotalTime>
  <Words>1060</Words>
  <Application>Microsoft Office PowerPoint</Application>
  <PresentationFormat>On-screen Show (4:3)</PresentationFormat>
  <Paragraphs>179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Concourse</vt:lpstr>
      <vt:lpstr>SYSTEMOWA INTERWENCJA W SZKOLE - NA CZYM POLEGA BUDOWANIE BEZPIECZEŃSTWA W SZKOLE NA PODSTAWIE DOŚWIADCZEŃ PROGRAMU "TAMUJEMY PRZEMOC” </vt:lpstr>
      <vt:lpstr>Slide 2</vt:lpstr>
      <vt:lpstr>Szkoła jako system</vt:lpstr>
      <vt:lpstr>Myślenie linearne</vt:lpstr>
      <vt:lpstr>Myślenie systemowe</vt:lpstr>
      <vt:lpstr>Cechy myślenia systemowego</vt:lpstr>
      <vt:lpstr>Synergia nowa jakość</vt:lpstr>
      <vt:lpstr>Synergia</vt:lpstr>
      <vt:lpstr>Prymat całości nad częściami</vt:lpstr>
      <vt:lpstr>Powiązania</vt:lpstr>
      <vt:lpstr>Ekwifinalność</vt:lpstr>
      <vt:lpstr>Ekwipotencjalność</vt:lpstr>
      <vt:lpstr>Podsystemy</vt:lpstr>
      <vt:lpstr>Zachowania analizowane z perspektywy funkcji w systemie</vt:lpstr>
      <vt:lpstr>Granice</vt:lpstr>
      <vt:lpstr>Granice zbyt luźne</vt:lpstr>
      <vt:lpstr>Granice zbyt sztywne</vt:lpstr>
      <vt:lpstr>System dający bezpieczeństwo</vt:lpstr>
      <vt:lpstr>Wskaźniki bezpiecznego systemu</vt:lpstr>
      <vt:lpstr>Kluczowa relacja</vt:lpstr>
      <vt:lpstr>Wyraźne i przepuszczalne granice systemu</vt:lpstr>
      <vt:lpstr>Władza w systemie u osób formalnie odpowiedzialnych za bezpieczeństwo</vt:lpstr>
      <vt:lpstr>Osoby odpowiedzialne za bezpieczeństwo posiadają kompetencje</vt:lpstr>
      <vt:lpstr>Tworzone są sojusze a nie koalicje</vt:lpstr>
      <vt:lpstr>Bezpieczna szkoła to ...</vt:lpstr>
      <vt:lpstr>Wprowadzanie zmian w systemach</vt:lpstr>
      <vt:lpstr>Przełożenie teorii na praktykę </vt:lpstr>
      <vt:lpstr>„Tamujemy przemoc” – przykład programu budującego bezpieczeństwo</vt:lpstr>
      <vt:lpstr>Tamujemy przemoc- konstrukcja</vt:lpstr>
      <vt:lpstr>Podczas I etapu...</vt:lpstr>
      <vt:lpstr>Ankieta podsumowująca</vt:lpstr>
      <vt:lpstr>Pomiędzy etapami...</vt:lpstr>
      <vt:lpstr>Pomiędzy etapami...</vt:lpstr>
      <vt:lpstr> II Etap </vt:lpstr>
      <vt:lpstr>Cel podejmowanych działań:</vt:lpstr>
      <vt:lpstr>  Co potem...?</vt:lpstr>
      <vt:lpstr>Dziękuję za uwagę!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SYSTEMOWA INTERWENCJA W SZKOLE - NA CZYM POLEGA BUDOWANIE BEZPIECZEŃSTWA W SZKOLE NA PODSTAWIE DOŚWIADCZEŃ PROGRAMU "TAMUJEMY PRZEMOC"</dc:title>
  <dc:creator>Uzytkownik</dc:creator>
  <cp:lastModifiedBy>Uzytkownik</cp:lastModifiedBy>
  <cp:revision>106</cp:revision>
  <dcterms:created xsi:type="dcterms:W3CDTF">2016-04-12T09:08:45Z</dcterms:created>
  <dcterms:modified xsi:type="dcterms:W3CDTF">2016-04-15T06:45:19Z</dcterms:modified>
</cp:coreProperties>
</file>